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8"/>
  </p:notesMasterIdLst>
  <p:handoutMasterIdLst>
    <p:handoutMasterId r:id="rId89"/>
  </p:handoutMasterIdLst>
  <p:sldIdLst>
    <p:sldId id="319" r:id="rId2"/>
    <p:sldId id="431" r:id="rId3"/>
    <p:sldId id="450" r:id="rId4"/>
    <p:sldId id="434" r:id="rId5"/>
    <p:sldId id="435" r:id="rId6"/>
    <p:sldId id="437" r:id="rId7"/>
    <p:sldId id="441" r:id="rId8"/>
    <p:sldId id="443" r:id="rId9"/>
    <p:sldId id="455" r:id="rId10"/>
    <p:sldId id="456" r:id="rId11"/>
    <p:sldId id="311" r:id="rId12"/>
    <p:sldId id="321" r:id="rId13"/>
    <p:sldId id="320" r:id="rId14"/>
    <p:sldId id="323" r:id="rId15"/>
    <p:sldId id="324" r:id="rId16"/>
    <p:sldId id="326" r:id="rId17"/>
    <p:sldId id="417" r:id="rId18"/>
    <p:sldId id="328" r:id="rId19"/>
    <p:sldId id="329" r:id="rId20"/>
    <p:sldId id="330" r:id="rId21"/>
    <p:sldId id="416" r:id="rId22"/>
    <p:sldId id="425" r:id="rId23"/>
    <p:sldId id="426" r:id="rId24"/>
    <p:sldId id="331" r:id="rId25"/>
    <p:sldId id="418" r:id="rId26"/>
    <p:sldId id="419" r:id="rId27"/>
    <p:sldId id="408" r:id="rId28"/>
    <p:sldId id="334" r:id="rId29"/>
    <p:sldId id="341" r:id="rId30"/>
    <p:sldId id="396" r:id="rId31"/>
    <p:sldId id="397" r:id="rId32"/>
    <p:sldId id="336" r:id="rId33"/>
    <p:sldId id="337" r:id="rId34"/>
    <p:sldId id="344" r:id="rId35"/>
    <p:sldId id="345" r:id="rId36"/>
    <p:sldId id="347" r:id="rId37"/>
    <p:sldId id="348" r:id="rId38"/>
    <p:sldId id="350" r:id="rId39"/>
    <p:sldId id="399" r:id="rId40"/>
    <p:sldId id="351" r:id="rId41"/>
    <p:sldId id="412" r:id="rId42"/>
    <p:sldId id="352" r:id="rId43"/>
    <p:sldId id="411" r:id="rId44"/>
    <p:sldId id="355" r:id="rId45"/>
    <p:sldId id="400" r:id="rId46"/>
    <p:sldId id="413" r:id="rId47"/>
    <p:sldId id="363" r:id="rId48"/>
    <p:sldId id="357" r:id="rId49"/>
    <p:sldId id="360" r:id="rId50"/>
    <p:sldId id="358" r:id="rId51"/>
    <p:sldId id="414" r:id="rId52"/>
    <p:sldId id="361" r:id="rId53"/>
    <p:sldId id="458" r:id="rId54"/>
    <p:sldId id="364" r:id="rId55"/>
    <p:sldId id="402" r:id="rId56"/>
    <p:sldId id="365" r:id="rId57"/>
    <p:sldId id="404" r:id="rId58"/>
    <p:sldId id="406" r:id="rId59"/>
    <p:sldId id="405" r:id="rId60"/>
    <p:sldId id="415" r:id="rId61"/>
    <p:sldId id="368" r:id="rId62"/>
    <p:sldId id="366" r:id="rId63"/>
    <p:sldId id="374" r:id="rId64"/>
    <p:sldId id="375" r:id="rId65"/>
    <p:sldId id="420" r:id="rId66"/>
    <p:sldId id="380" r:id="rId67"/>
    <p:sldId id="457" r:id="rId68"/>
    <p:sldId id="378" r:id="rId69"/>
    <p:sldId id="379" r:id="rId70"/>
    <p:sldId id="381" r:id="rId71"/>
    <p:sldId id="421" r:id="rId72"/>
    <p:sldId id="376" r:id="rId73"/>
    <p:sldId id="422" r:id="rId74"/>
    <p:sldId id="383" r:id="rId75"/>
    <p:sldId id="423" r:id="rId76"/>
    <p:sldId id="388" r:id="rId77"/>
    <p:sldId id="387" r:id="rId78"/>
    <p:sldId id="389" r:id="rId79"/>
    <p:sldId id="385" r:id="rId80"/>
    <p:sldId id="386" r:id="rId81"/>
    <p:sldId id="390" r:id="rId82"/>
    <p:sldId id="394" r:id="rId83"/>
    <p:sldId id="424" r:id="rId84"/>
    <p:sldId id="393" r:id="rId85"/>
    <p:sldId id="392" r:id="rId86"/>
    <p:sldId id="307" r:id="rId87"/>
  </p:sldIdLst>
  <p:sldSz cx="9144000" cy="5143500" type="screen16x9"/>
  <p:notesSz cx="9979025" cy="6834188"/>
  <p:defaultTextStyle>
    <a:defPPr>
      <a:defRPr lang="zh-CN"/>
    </a:defPPr>
    <a:lvl1pPr algn="l" defTabSz="93186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65138" indent="-7938" algn="l" defTabSz="93186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31863" indent="-17463" algn="l" defTabSz="93186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97000" indent="-25400" algn="l" defTabSz="93186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62138" indent="-33338" algn="l" defTabSz="93186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FF"/>
    <a:srgbClr val="CC0000"/>
    <a:srgbClr val="FF660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3" autoAdjust="0"/>
    <p:restoredTop sz="94660"/>
  </p:normalViewPr>
  <p:slideViewPr>
    <p:cSldViewPr>
      <p:cViewPr varScale="1">
        <p:scale>
          <a:sx n="88" d="100"/>
          <a:sy n="88" d="100"/>
        </p:scale>
        <p:origin x="-804" y="-102"/>
      </p:cViewPr>
      <p:guideLst>
        <p:guide orient="horz" pos="1643"/>
        <p:guide pos="285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902" y="-102"/>
      </p:cViewPr>
      <p:guideLst>
        <p:guide orient="horz" pos="2153"/>
        <p:guide pos="3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24243" cy="3417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52473" y="0"/>
            <a:ext cx="4324243" cy="3417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5B972EB-603A-4D32-9B03-F3436223B3C3}" type="datetimeFigureOut">
              <a:rPr lang="zh-CN" altLang="en-US"/>
              <a:pPr>
                <a:defRPr/>
              </a:pPr>
              <a:t>2016-11-25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6491293"/>
            <a:ext cx="4324243" cy="3417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52473" y="6491293"/>
            <a:ext cx="4324243" cy="3417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412BBDF-9064-473B-A697-A6C9386A2E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4700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1" y="0"/>
            <a:ext cx="4324243" cy="34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5652473" y="0"/>
            <a:ext cx="4324243" cy="34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0A82C299-B968-453E-8661-DEEB1426B38E}" type="datetime1">
              <a:rPr lang="zh-CN" altLang="en-US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2458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711450" y="512763"/>
            <a:ext cx="4556125" cy="2562225"/>
          </a:xfrm>
          <a:prstGeom prst="rect">
            <a:avLst/>
          </a:prstGeom>
          <a:noFill/>
          <a:ln w="12700">
            <a:noFill/>
            <a:bevel/>
            <a:headEnd/>
            <a:tailEnd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997903" y="3246240"/>
            <a:ext cx="7983219" cy="3075384"/>
          </a:xfrm>
          <a:prstGeom prst="rect">
            <a:avLst/>
          </a:prstGeom>
          <a:noFill/>
          <a:ln w="12700" cmpd="sng">
            <a:noFill/>
            <a:bevel/>
            <a:headEnd/>
            <a:tailEnd/>
          </a:ln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91293"/>
            <a:ext cx="4324243" cy="34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52473" y="6491293"/>
            <a:ext cx="4324243" cy="34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03BD4B8B-9074-4D68-B616-C2C9A116BE74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xmlns="" val="118210987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66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79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80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82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83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84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85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68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69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70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75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76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77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97903" y="3246240"/>
            <a:ext cx="7983219" cy="3075384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82C299-B968-453E-8661-DEEB1426B38E}" type="datetime1">
              <a:rPr lang="zh-CN" altLang="en-US" smtClean="0"/>
              <a:pPr>
                <a:defRPr/>
              </a:pPr>
              <a:t>2016-11-25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BD4B8B-9074-4D68-B616-C2C9A116BE74}" type="slidenum">
              <a:rPr lang="zh-CN" altLang="en-US" smtClean="0"/>
              <a:pPr>
                <a:defRPr/>
              </a:pPr>
              <a:t>78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pattFill prst="ltUpDiag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2746"/>
            <a:ext cx="9144000" cy="5146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2172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6"/>
          <a:stretch>
            <a:fillRect/>
          </a:stretch>
        </p:blipFill>
        <p:spPr>
          <a:xfrm>
            <a:off x="0" y="0"/>
            <a:ext cx="916671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4375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6"/>
          <a:stretch>
            <a:fillRect/>
          </a:stretch>
        </p:blipFill>
        <p:spPr>
          <a:xfrm>
            <a:off x="0" y="0"/>
            <a:ext cx="916671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4375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6"/>
          <a:stretch>
            <a:fillRect/>
          </a:stretch>
        </p:blipFill>
        <p:spPr>
          <a:xfrm>
            <a:off x="0" y="0"/>
            <a:ext cx="916671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4375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6"/>
          <a:stretch>
            <a:fillRect/>
          </a:stretch>
        </p:blipFill>
        <p:spPr>
          <a:xfrm>
            <a:off x="0" y="0"/>
            <a:ext cx="916671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4375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F04454-772E-4313-80F0-F5C430F2BC8A}" type="datetime1">
              <a:rPr lang="zh-CN" altLang="en-US" smtClean="0"/>
              <a:pPr>
                <a:defRPr/>
              </a:pPr>
              <a:t>2016-11-25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F7F41-F84C-4C8A-8A1E-39F5C1D42F8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8426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F04454-772E-4313-80F0-F5C430F2BC8A}" type="datetime1">
              <a:rPr lang="zh-CN" altLang="en-US" smtClean="0"/>
              <a:pPr>
                <a:defRPr/>
              </a:pPr>
              <a:t>2016-11-25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F7F41-F84C-4C8A-8A1E-39F5C1D42F8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1478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42756-922A-4E0F-A58E-70794E7E7010}" type="datetime1">
              <a:rPr lang="zh-CN" altLang="en-US"/>
              <a:pPr>
                <a:defRPr/>
              </a:pPr>
              <a:t>2016-11-25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A47E7-E961-429E-B003-BC860BBE6E1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80390-7688-4329-A6C3-3F2EE3CA773A}" type="datetimeFigureOut">
              <a:rPr lang="zh-CN" altLang="en-US" smtClean="0"/>
              <a:pPr/>
              <a:t>2016-11-25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C2200-5ADB-4BC3-9C25-D5F523ED38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2030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80390-7688-4329-A6C3-3F2EE3CA773A}" type="datetimeFigureOut">
              <a:rPr lang="zh-CN" altLang="en-US" smtClean="0"/>
              <a:pPr/>
              <a:t>2016-11-25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C2200-5ADB-4BC3-9C25-D5F523ED38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514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6"/>
          <a:stretch>
            <a:fillRect/>
          </a:stretch>
        </p:blipFill>
        <p:spPr>
          <a:xfrm>
            <a:off x="0" y="0"/>
            <a:ext cx="916671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4375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6"/>
          <a:stretch>
            <a:fillRect/>
          </a:stretch>
        </p:blipFill>
        <p:spPr>
          <a:xfrm>
            <a:off x="0" y="0"/>
            <a:ext cx="916671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4375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6"/>
          <a:stretch>
            <a:fillRect/>
          </a:stretch>
        </p:blipFill>
        <p:spPr>
          <a:xfrm>
            <a:off x="0" y="0"/>
            <a:ext cx="916671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4375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5" rIns="93130" bIns="4656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5" rIns="93130" bIns="465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5" rIns="93130" bIns="46565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9F04454-772E-4313-80F0-F5C430F2BC8A}" type="datetime1">
              <a:rPr lang="zh-CN" altLang="en-US"/>
              <a:pPr>
                <a:defRPr/>
              </a:pPr>
              <a:t>2016-11-25</a:t>
            </a:fld>
            <a:endParaRPr lang="zh-CN" altLang="en-US"/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5" rIns="93130" bIns="46565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30" tIns="46565" rIns="93130" bIns="46565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46F7F41-F84C-4C8A-8A1E-39F5C1D42F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2" name="Picture 7" descr="C:\Documents and Settings\Gome\桌面\99相惠图.jpg"/>
          <p:cNvPicPr>
            <a:picLocks noChangeAspect="1" noChangeArrowheads="1"/>
          </p:cNvPicPr>
          <p:nvPr userDrawn="1"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2746"/>
            <a:ext cx="9144000" cy="5146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08" r:id="rId4"/>
    <p:sldLayoutId id="2147484013" r:id="rId5"/>
    <p:sldLayoutId id="2147484014" r:id="rId6"/>
    <p:sldLayoutId id="2147484016" r:id="rId7"/>
    <p:sldLayoutId id="2147484017" r:id="rId8"/>
    <p:sldLayoutId id="2147484018" r:id="rId9"/>
    <p:sldLayoutId id="2147484019" r:id="rId10"/>
    <p:sldLayoutId id="2147484020" r:id="rId11"/>
    <p:sldLayoutId id="2147484021" r:id="rId12"/>
    <p:sldLayoutId id="2147484023" r:id="rId13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31863" indent="-931863"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31863" indent="-931863"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31863" indent="-931863"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31863" indent="-931863"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31863" indent="-931863" algn="ctr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89063" indent="-931863" algn="ctr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46263" indent="-931863" algn="ctr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303463" indent="-931863" algn="ctr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60663" indent="-931863" algn="ctr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9250" indent="-349250" algn="l" defTabSz="93186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3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57238" indent="-290513" algn="l" defTabSz="93186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63638" indent="-231775" algn="l" defTabSz="93186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5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30363" indent="-233363" algn="l" defTabSz="93186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95500" indent="-231775" algn="l" defTabSz="93186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52700" indent="-231775" algn="l" defTabSz="9318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3009900" indent="-231775" algn="l" defTabSz="9318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67100" indent="-231775" algn="l" defTabSz="9318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924300" indent="-231775" algn="l" defTabSz="93186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jpeg"/><Relationship Id="rId3" Type="http://schemas.openxmlformats.org/officeDocument/2006/relationships/image" Target="../media/image42.jpe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11" Type="http://schemas.openxmlformats.org/officeDocument/2006/relationships/image" Target="../media/image48.png"/><Relationship Id="rId5" Type="http://schemas.openxmlformats.org/officeDocument/2006/relationships/image" Target="../media/image30.png"/><Relationship Id="rId15" Type="http://schemas.openxmlformats.org/officeDocument/2006/relationships/image" Target="../media/image52.jpeg"/><Relationship Id="rId10" Type="http://schemas.openxmlformats.org/officeDocument/2006/relationships/image" Target="../media/image47.png"/><Relationship Id="rId4" Type="http://schemas.openxmlformats.org/officeDocument/2006/relationships/image" Target="../media/image43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png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52.jpeg"/><Relationship Id="rId3" Type="http://schemas.openxmlformats.org/officeDocument/2006/relationships/image" Target="../media/image41.jpe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11" Type="http://schemas.openxmlformats.org/officeDocument/2006/relationships/image" Target="../media/image67.png"/><Relationship Id="rId5" Type="http://schemas.openxmlformats.org/officeDocument/2006/relationships/image" Target="../media/image30.png"/><Relationship Id="rId10" Type="http://schemas.openxmlformats.org/officeDocument/2006/relationships/image" Target="../media/image66.png"/><Relationship Id="rId4" Type="http://schemas.openxmlformats.org/officeDocument/2006/relationships/image" Target="../media/image43.png"/><Relationship Id="rId9" Type="http://schemas.openxmlformats.org/officeDocument/2006/relationships/image" Target="../media/image6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43.png"/><Relationship Id="rId7" Type="http://schemas.openxmlformats.org/officeDocument/2006/relationships/image" Target="../media/image76.png"/><Relationship Id="rId12" Type="http://schemas.openxmlformats.org/officeDocument/2006/relationships/image" Target="../media/image31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png"/><Relationship Id="rId11" Type="http://schemas.openxmlformats.org/officeDocument/2006/relationships/image" Target="../media/image30.png"/><Relationship Id="rId5" Type="http://schemas.openxmlformats.org/officeDocument/2006/relationships/image" Target="../media/image63.png"/><Relationship Id="rId10" Type="http://schemas.openxmlformats.org/officeDocument/2006/relationships/image" Target="../media/image78.jpeg"/><Relationship Id="rId4" Type="http://schemas.openxmlformats.org/officeDocument/2006/relationships/image" Target="../media/image74.png"/><Relationship Id="rId9" Type="http://schemas.openxmlformats.org/officeDocument/2006/relationships/image" Target="../media/image52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9.png"/><Relationship Id="rId4" Type="http://schemas.openxmlformats.org/officeDocument/2006/relationships/image" Target="../media/image3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8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9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07.png"/><Relationship Id="rId3" Type="http://schemas.openxmlformats.org/officeDocument/2006/relationships/image" Target="../media/image98.jpeg"/><Relationship Id="rId7" Type="http://schemas.openxmlformats.org/officeDocument/2006/relationships/image" Target="../media/image101.png"/><Relationship Id="rId12" Type="http://schemas.openxmlformats.org/officeDocument/2006/relationships/image" Target="../media/image106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0.jpeg"/><Relationship Id="rId11" Type="http://schemas.openxmlformats.org/officeDocument/2006/relationships/image" Target="../media/image105.png"/><Relationship Id="rId5" Type="http://schemas.openxmlformats.org/officeDocument/2006/relationships/image" Target="../media/image99.jpeg"/><Relationship Id="rId15" Type="http://schemas.openxmlformats.org/officeDocument/2006/relationships/image" Target="../media/image31.png"/><Relationship Id="rId10" Type="http://schemas.openxmlformats.org/officeDocument/2006/relationships/image" Target="../media/image104.png"/><Relationship Id="rId4" Type="http://schemas.openxmlformats.org/officeDocument/2006/relationships/image" Target="../media/image30.png"/><Relationship Id="rId9" Type="http://schemas.openxmlformats.org/officeDocument/2006/relationships/image" Target="../media/image103.png"/><Relationship Id="rId14" Type="http://schemas.openxmlformats.org/officeDocument/2006/relationships/image" Target="../media/image42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09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1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11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13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1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1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1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20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22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23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24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25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26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zhaojun-shyl\桌面\未标题-1-01.jpg"/>
          <p:cNvPicPr preferRelativeResize="0"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6927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715美工上报照片\沪闵店\142983236117255615.jpg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0" y="2872350"/>
            <a:ext cx="2264400" cy="2214000"/>
          </a:xfrm>
          <a:prstGeom prst="rect">
            <a:avLst/>
          </a:prstGeom>
          <a:noFill/>
        </p:spPr>
      </p:pic>
      <p:pic>
        <p:nvPicPr>
          <p:cNvPr id="3" name="Picture 4" descr="C:\Documents and Settings\zhaojun-shyl\桌面\tupian2.jpg"/>
          <p:cNvPicPr preferRelativeResize="0"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0" y="2872350"/>
            <a:ext cx="2264400" cy="2214000"/>
          </a:xfrm>
          <a:prstGeom prst="rect">
            <a:avLst/>
          </a:prstGeom>
          <a:noFill/>
        </p:spPr>
      </p:pic>
      <p:pic>
        <p:nvPicPr>
          <p:cNvPr id="4" name="Picture 2" descr="G:\美化\已经ok啦\2016年\2016.7.15内购会\照片\715门店动员会照片\七宝店\202924698825269616.jpg"/>
          <p:cNvPicPr preferRelativeResize="0"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2872350"/>
            <a:ext cx="2264400" cy="2214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673" y="2857503"/>
            <a:ext cx="2257312" cy="221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1500162"/>
            <a:ext cx="9144000" cy="38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61" tIns="34280" rIns="68561" bIns="3428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由于每次内购专场入场券有限，导致很多朋友未能享受低价福利！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7545" y="555526"/>
            <a:ext cx="8245580" cy="1977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61" tIns="34280" rIns="68561" bIns="3428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对不起！</a:t>
            </a:r>
            <a:endParaRPr lang="en-US" altLang="zh-CN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3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5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只因我们 不搞噱头 不做虚假特惠</a:t>
            </a:r>
          </a:p>
        </p:txBody>
      </p:sp>
      <p:sp>
        <p:nvSpPr>
          <p:cNvPr id="8" name="矩形 7"/>
          <p:cNvSpPr/>
          <p:nvPr/>
        </p:nvSpPr>
        <p:spPr>
          <a:xfrm>
            <a:off x="251520" y="4731991"/>
            <a:ext cx="1872208" cy="2880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251521" y="4731991"/>
            <a:ext cx="1800200" cy="288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61" tIns="34280" rIns="68561" bIns="3428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</a:rPr>
              <a:t>为您准备免费食品</a:t>
            </a:r>
          </a:p>
        </p:txBody>
      </p:sp>
      <p:sp>
        <p:nvSpPr>
          <p:cNvPr id="10" name="矩形 9"/>
          <p:cNvSpPr/>
          <p:nvPr/>
        </p:nvSpPr>
        <p:spPr>
          <a:xfrm>
            <a:off x="2483769" y="4731991"/>
            <a:ext cx="1872208" cy="2880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2483769" y="4731991"/>
            <a:ext cx="1800200" cy="288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61" tIns="34280" rIns="68561" bIns="3428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</a:rPr>
              <a:t>物流基地大量囤货</a:t>
            </a:r>
          </a:p>
        </p:txBody>
      </p:sp>
      <p:sp>
        <p:nvSpPr>
          <p:cNvPr id="12" name="矩形 11"/>
          <p:cNvSpPr/>
          <p:nvPr/>
        </p:nvSpPr>
        <p:spPr>
          <a:xfrm>
            <a:off x="4788024" y="4731991"/>
            <a:ext cx="1872208" cy="2880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4788025" y="4731991"/>
            <a:ext cx="1800200" cy="288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61" tIns="34280" rIns="68561" bIns="3428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</a:rPr>
              <a:t>门店员工集体开嗓</a:t>
            </a:r>
          </a:p>
        </p:txBody>
      </p:sp>
      <p:sp>
        <p:nvSpPr>
          <p:cNvPr id="14" name="矩形 13"/>
          <p:cNvSpPr/>
          <p:nvPr/>
        </p:nvSpPr>
        <p:spPr>
          <a:xfrm>
            <a:off x="7092281" y="4731991"/>
            <a:ext cx="1872208" cy="2880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7092280" y="4731991"/>
            <a:ext cx="1800200" cy="288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61" tIns="34280" rIns="68561" bIns="3428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</a:rPr>
              <a:t>商品价签神秘清零</a:t>
            </a:r>
          </a:p>
        </p:txBody>
      </p:sp>
    </p:spTree>
    <p:extLst>
      <p:ext uri="{BB962C8B-B14F-4D97-AF65-F5344CB8AC3E}">
        <p14:creationId xmlns:p14="http://schemas.microsoft.com/office/powerpoint/2010/main" xmlns="" val="172218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2" y="2683044"/>
            <a:ext cx="9144000" cy="111284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9356" y="2820873"/>
            <a:ext cx="5397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1210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听证会口袋书</a:t>
            </a:r>
            <a:endParaRPr lang="zh-CN" altLang="en-US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C:\Documents and Settings\sihuadong-shyl\桌面\PPT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6097" y="2355726"/>
            <a:ext cx="331236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7764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2" y="2683044"/>
            <a:ext cx="9144000" cy="111284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453584" y="271576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彩电商品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C:\Documents and Settings\sihuadong-shyl\桌面\PPT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2355727"/>
            <a:ext cx="348230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7764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彩电商品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" name="Group 6"/>
          <p:cNvGrpSpPr>
            <a:grpSpLocks/>
          </p:cNvGrpSpPr>
          <p:nvPr/>
        </p:nvGrpSpPr>
        <p:grpSpPr bwMode="auto">
          <a:xfrm>
            <a:off x="3779912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50362"/>
            <a:ext cx="415209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1399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49610" y="1131590"/>
            <a:ext cx="4222790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前三个月品牌销售排名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101567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 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1564元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357694" y="4013651"/>
            <a:ext cx="3062178" cy="7848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吋  蓝光高清  窄边  液晶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316929" y="989315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三洋彩电 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42CE5100A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8336" y="1779662"/>
            <a:ext cx="285752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" name="直接连接符 29"/>
          <p:cNvCxnSpPr/>
          <p:nvPr/>
        </p:nvCxnSpPr>
        <p:spPr>
          <a:xfrm flipV="1">
            <a:off x="5796136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868144" y="293179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1" name="图片 20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51920" y="1995686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2337元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彩电商品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9912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50362"/>
            <a:ext cx="430919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2099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796136" y="2139702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49974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12160" y="293179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49610" y="1020673"/>
            <a:ext cx="4222790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前三个月品牌销售排名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357694" y="4013651"/>
            <a:ext cx="3062178" cy="7848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48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吋 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4K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风行  智能  液晶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323528" y="987574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三洋彩电 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48CE3410D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19" name="图片 18" descr="C:\Documents and Settings\sihuadong-shyl\桌面\PPT.pn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1851670"/>
            <a:ext cx="2664296" cy="183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290917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3899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 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3089元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彩电商品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9912" y="3672239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522370"/>
            <a:ext cx="430919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2599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012160" y="2427734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228184" y="2787774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300192" y="3147814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915566"/>
            <a:ext cx="4438814" cy="1200329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前三个月品牌数量排名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9-11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月均价折扣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9%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323528" y="3939902"/>
            <a:ext cx="3240360" cy="7920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吋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4K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智能 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WIFI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4921" y="948665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海信彩电  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LED55EC520UA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94482"/>
            <a:ext cx="3357586" cy="185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10967" y="2144048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2999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3099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 </a:t>
            </a:r>
            <a:r>
              <a:rPr lang="en-US" altLang="zh-CN" sz="240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3199元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彩电商品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9912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4932040" y="3507854"/>
            <a:ext cx="430919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2599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095578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67586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167586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805594" y="1131590"/>
            <a:ext cx="4798854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9-11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月均价折扣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13%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2808312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55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吋 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4K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智能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87574"/>
            <a:ext cx="4183063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长虹彩电   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55U1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 descr="130429443_80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1779662"/>
            <a:ext cx="3143272" cy="2143140"/>
          </a:xfrm>
          <a:prstGeom prst="rect">
            <a:avLst/>
          </a:prstGeom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779912" y="2139702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3756元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彩电商品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94998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4747126" y="3507854"/>
            <a:ext cx="429797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3499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228184" y="2283718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56176" y="264375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43270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779912" y="1020673"/>
            <a:ext cx="475252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前三个月品牌销售排名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323528" y="4013651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英寸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4K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智能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4921" y="987574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夏普彩电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50SU561A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779662"/>
            <a:ext cx="30765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738959" y="213970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4999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3999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4406元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彩电商品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9912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4932040" y="3507854"/>
            <a:ext cx="41528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3799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084168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84168" y="264375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84168" y="307580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805594" y="1059582"/>
            <a:ext cx="4726846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前三个月品牌数量排名前十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323528" y="4013651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吋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4K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曲面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智能 液晶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4921" y="987574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三星彩电 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55K6800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4890" y="1937358"/>
            <a:ext cx="2928958" cy="1714512"/>
          </a:xfrm>
          <a:prstGeom prst="rect">
            <a:avLst/>
          </a:prstGeom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51920" y="2218909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7699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8398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7574元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彩电商品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9912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4932040" y="3507854"/>
            <a:ext cx="416312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6799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228184" y="2283718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228184" y="271576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300192" y="3147814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1092681"/>
            <a:ext cx="4320480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前三个月品牌数量排名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英寸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4K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超高清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HDR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智能网络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4921" y="987574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创维彩电 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55G7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779662"/>
            <a:ext cx="302433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爆炸形 1 20"/>
          <p:cNvSpPr/>
          <p:nvPr/>
        </p:nvSpPr>
        <p:spPr bwMode="auto">
          <a:xfrm>
            <a:off x="1691680" y="2643758"/>
            <a:ext cx="2016224" cy="1440160"/>
          </a:xfrm>
          <a:prstGeom prst="irregularSeal1">
            <a:avLst/>
          </a:prstGeom>
          <a:solidFill>
            <a:srgbClr val="FF000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赠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腾讯会员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5"/>
          <p:cNvSpPr txBox="1"/>
          <p:nvPr/>
        </p:nvSpPr>
        <p:spPr>
          <a:xfrm>
            <a:off x="2182567" y="180038"/>
            <a:ext cx="5168351" cy="47320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600" b="1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上海永乐的发展，离不开您！</a:t>
            </a:r>
          </a:p>
        </p:txBody>
      </p:sp>
      <p:sp>
        <p:nvSpPr>
          <p:cNvPr id="87" name="矩形 86"/>
          <p:cNvSpPr/>
          <p:nvPr/>
        </p:nvSpPr>
        <p:spPr>
          <a:xfrm flipV="1">
            <a:off x="4177346" y="3114072"/>
            <a:ext cx="802618" cy="92422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 flipV="1">
            <a:off x="5470641" y="3114072"/>
            <a:ext cx="802618" cy="92422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flipV="1">
            <a:off x="6752256" y="3121984"/>
            <a:ext cx="802618" cy="92422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flipV="1">
            <a:off x="2879655" y="3114072"/>
            <a:ext cx="802618" cy="92422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flipV="1">
            <a:off x="1581965" y="3114072"/>
            <a:ext cx="802618" cy="92422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flipV="1">
            <a:off x="4174973" y="2221235"/>
            <a:ext cx="811257" cy="892837"/>
          </a:xfrm>
          <a:custGeom>
            <a:avLst/>
            <a:gdLst>
              <a:gd name="connsiteX0" fmla="*/ 523748 w 1051979"/>
              <a:gd name="connsiteY0" fmla="*/ 1190449 h 1190449"/>
              <a:gd name="connsiteX1" fmla="*/ 1051979 w 1051979"/>
              <a:gd name="connsiteY1" fmla="*/ 0 h 1190449"/>
              <a:gd name="connsiteX2" fmla="*/ 0 w 1051979"/>
              <a:gd name="connsiteY2" fmla="*/ 0 h 1190449"/>
              <a:gd name="connsiteX3" fmla="*/ 0 w 1051979"/>
              <a:gd name="connsiteY3" fmla="*/ 10102 h 119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1979" h="1190449">
                <a:moveTo>
                  <a:pt x="523748" y="1190449"/>
                </a:moveTo>
                <a:lnTo>
                  <a:pt x="1051979" y="0"/>
                </a:lnTo>
                <a:lnTo>
                  <a:pt x="0" y="0"/>
                </a:lnTo>
                <a:lnTo>
                  <a:pt x="0" y="10102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矩形 53"/>
          <p:cNvSpPr/>
          <p:nvPr/>
        </p:nvSpPr>
        <p:spPr>
          <a:xfrm flipV="1">
            <a:off x="4805942" y="2421968"/>
            <a:ext cx="1467317" cy="692104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-1" fmla="*/ 759656 w 1829813"/>
              <a:gd name="connsiteY0-2" fmla="*/ 0 h 1232294"/>
              <a:gd name="connsiteX1-3" fmla="*/ 1829813 w 1829813"/>
              <a:gd name="connsiteY1-4" fmla="*/ 0 h 1232294"/>
              <a:gd name="connsiteX2-5" fmla="*/ 1829813 w 1829813"/>
              <a:gd name="connsiteY2-6" fmla="*/ 1232294 h 1232294"/>
              <a:gd name="connsiteX3-7" fmla="*/ 0 w 1829813"/>
              <a:gd name="connsiteY3-8" fmla="*/ 725857 h 1232294"/>
              <a:gd name="connsiteX4-9" fmla="*/ 759656 w 1829813"/>
              <a:gd name="connsiteY4-10" fmla="*/ 0 h 1232294"/>
              <a:gd name="connsiteX0-11" fmla="*/ 886265 w 1956422"/>
              <a:gd name="connsiteY0-12" fmla="*/ 0 h 1232294"/>
              <a:gd name="connsiteX1-13" fmla="*/ 1956422 w 1956422"/>
              <a:gd name="connsiteY1-14" fmla="*/ 0 h 1232294"/>
              <a:gd name="connsiteX2-15" fmla="*/ 1956422 w 1956422"/>
              <a:gd name="connsiteY2-16" fmla="*/ 1232294 h 1232294"/>
              <a:gd name="connsiteX3-17" fmla="*/ 0 w 1956422"/>
              <a:gd name="connsiteY3-18" fmla="*/ 894669 h 1232294"/>
              <a:gd name="connsiteX4-19" fmla="*/ 886265 w 1956422"/>
              <a:gd name="connsiteY4-20" fmla="*/ 0 h 1232294"/>
              <a:gd name="connsiteX0-21" fmla="*/ 886265 w 1956422"/>
              <a:gd name="connsiteY0-22" fmla="*/ 0 h 922805"/>
              <a:gd name="connsiteX1-23" fmla="*/ 1956422 w 1956422"/>
              <a:gd name="connsiteY1-24" fmla="*/ 0 h 922805"/>
              <a:gd name="connsiteX2-25" fmla="*/ 113554 w 1956422"/>
              <a:gd name="connsiteY2-26" fmla="*/ 922805 h 922805"/>
              <a:gd name="connsiteX3-27" fmla="*/ 0 w 1956422"/>
              <a:gd name="connsiteY3-28" fmla="*/ 894669 h 922805"/>
              <a:gd name="connsiteX4-29" fmla="*/ 886265 w 1956422"/>
              <a:gd name="connsiteY4-30" fmla="*/ 0 h 922805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1956422" h="922805">
                <a:moveTo>
                  <a:pt x="886265" y="0"/>
                </a:moveTo>
                <a:lnTo>
                  <a:pt x="1956422" y="0"/>
                </a:lnTo>
                <a:lnTo>
                  <a:pt x="113554" y="922805"/>
                </a:lnTo>
                <a:lnTo>
                  <a:pt x="0" y="894669"/>
                </a:lnTo>
                <a:lnTo>
                  <a:pt x="88626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4" name="矩形 54"/>
          <p:cNvSpPr/>
          <p:nvPr/>
        </p:nvSpPr>
        <p:spPr>
          <a:xfrm flipV="1">
            <a:off x="4835738" y="2327011"/>
            <a:ext cx="2732650" cy="787061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-1" fmla="*/ 2391508 w 3461665"/>
              <a:gd name="connsiteY0-2" fmla="*/ 0 h 1232294"/>
              <a:gd name="connsiteX1-3" fmla="*/ 3461665 w 3461665"/>
              <a:gd name="connsiteY1-4" fmla="*/ 0 h 1232294"/>
              <a:gd name="connsiteX2-5" fmla="*/ 3461665 w 3461665"/>
              <a:gd name="connsiteY2-6" fmla="*/ 1232294 h 1232294"/>
              <a:gd name="connsiteX3-7" fmla="*/ 0 w 3461665"/>
              <a:gd name="connsiteY3-8" fmla="*/ 936872 h 1232294"/>
              <a:gd name="connsiteX4-9" fmla="*/ 2391508 w 3461665"/>
              <a:gd name="connsiteY4-10" fmla="*/ 0 h 1232294"/>
              <a:gd name="connsiteX0-11" fmla="*/ 2573376 w 3643533"/>
              <a:gd name="connsiteY0-12" fmla="*/ 0 h 1049414"/>
              <a:gd name="connsiteX1-13" fmla="*/ 3643533 w 3643533"/>
              <a:gd name="connsiteY1-14" fmla="*/ 0 h 1049414"/>
              <a:gd name="connsiteX2-15" fmla="*/ 0 w 3643533"/>
              <a:gd name="connsiteY2-16" fmla="*/ 1049414 h 1049414"/>
              <a:gd name="connsiteX3-17" fmla="*/ 181868 w 3643533"/>
              <a:gd name="connsiteY3-18" fmla="*/ 936872 h 1049414"/>
              <a:gd name="connsiteX4-19" fmla="*/ 2573376 w 3643533"/>
              <a:gd name="connsiteY4-20" fmla="*/ 0 h 1049414"/>
            </a:gdLst>
            <a:ahLst/>
            <a:cxnLst>
              <a:cxn ang="0">
                <a:pos x="connsiteX0-11" y="connsiteY0-12"/>
              </a:cxn>
              <a:cxn ang="0">
                <a:pos x="connsiteX1-13" y="connsiteY1-14"/>
              </a:cxn>
              <a:cxn ang="0">
                <a:pos x="connsiteX2-15" y="connsiteY2-16"/>
              </a:cxn>
              <a:cxn ang="0">
                <a:pos x="connsiteX3-17" y="connsiteY3-18"/>
              </a:cxn>
              <a:cxn ang="0">
                <a:pos x="connsiteX4-19" y="connsiteY4-20"/>
              </a:cxn>
            </a:cxnLst>
            <a:rect l="l" t="t" r="r" b="b"/>
            <a:pathLst>
              <a:path w="3643533" h="1049414">
                <a:moveTo>
                  <a:pt x="2573376" y="0"/>
                </a:moveTo>
                <a:lnTo>
                  <a:pt x="3643533" y="0"/>
                </a:lnTo>
                <a:lnTo>
                  <a:pt x="0" y="1049414"/>
                </a:lnTo>
                <a:lnTo>
                  <a:pt x="181868" y="936872"/>
                </a:lnTo>
                <a:lnTo>
                  <a:pt x="2573376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5" name="矩形 53"/>
          <p:cNvSpPr/>
          <p:nvPr/>
        </p:nvSpPr>
        <p:spPr>
          <a:xfrm flipH="1" flipV="1">
            <a:off x="2877743" y="2421968"/>
            <a:ext cx="1467317" cy="692104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-1" fmla="*/ 759656 w 1829813"/>
              <a:gd name="connsiteY0-2" fmla="*/ 0 h 1232294"/>
              <a:gd name="connsiteX1-3" fmla="*/ 1829813 w 1829813"/>
              <a:gd name="connsiteY1-4" fmla="*/ 0 h 1232294"/>
              <a:gd name="connsiteX2-5" fmla="*/ 1829813 w 1829813"/>
              <a:gd name="connsiteY2-6" fmla="*/ 1232294 h 1232294"/>
              <a:gd name="connsiteX3-7" fmla="*/ 0 w 1829813"/>
              <a:gd name="connsiteY3-8" fmla="*/ 725857 h 1232294"/>
              <a:gd name="connsiteX4-9" fmla="*/ 759656 w 1829813"/>
              <a:gd name="connsiteY4-10" fmla="*/ 0 h 1232294"/>
              <a:gd name="connsiteX0-11" fmla="*/ 886265 w 1956422"/>
              <a:gd name="connsiteY0-12" fmla="*/ 0 h 1232294"/>
              <a:gd name="connsiteX1-13" fmla="*/ 1956422 w 1956422"/>
              <a:gd name="connsiteY1-14" fmla="*/ 0 h 1232294"/>
              <a:gd name="connsiteX2-15" fmla="*/ 1956422 w 1956422"/>
              <a:gd name="connsiteY2-16" fmla="*/ 1232294 h 1232294"/>
              <a:gd name="connsiteX3-17" fmla="*/ 0 w 1956422"/>
              <a:gd name="connsiteY3-18" fmla="*/ 894669 h 1232294"/>
              <a:gd name="connsiteX4-19" fmla="*/ 886265 w 1956422"/>
              <a:gd name="connsiteY4-20" fmla="*/ 0 h 1232294"/>
              <a:gd name="connsiteX0-21" fmla="*/ 886265 w 1956422"/>
              <a:gd name="connsiteY0-22" fmla="*/ 0 h 922805"/>
              <a:gd name="connsiteX1-23" fmla="*/ 1956422 w 1956422"/>
              <a:gd name="connsiteY1-24" fmla="*/ 0 h 922805"/>
              <a:gd name="connsiteX2-25" fmla="*/ 113554 w 1956422"/>
              <a:gd name="connsiteY2-26" fmla="*/ 922805 h 922805"/>
              <a:gd name="connsiteX3-27" fmla="*/ 0 w 1956422"/>
              <a:gd name="connsiteY3-28" fmla="*/ 894669 h 922805"/>
              <a:gd name="connsiteX4-29" fmla="*/ 886265 w 1956422"/>
              <a:gd name="connsiteY4-30" fmla="*/ 0 h 922805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1956422" h="922805">
                <a:moveTo>
                  <a:pt x="886265" y="0"/>
                </a:moveTo>
                <a:lnTo>
                  <a:pt x="1956422" y="0"/>
                </a:lnTo>
                <a:lnTo>
                  <a:pt x="113554" y="922805"/>
                </a:lnTo>
                <a:lnTo>
                  <a:pt x="0" y="894669"/>
                </a:lnTo>
                <a:lnTo>
                  <a:pt x="88626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6" name="矩形 54"/>
          <p:cNvSpPr/>
          <p:nvPr/>
        </p:nvSpPr>
        <p:spPr>
          <a:xfrm flipH="1" flipV="1">
            <a:off x="1565108" y="2327011"/>
            <a:ext cx="2732650" cy="787061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-1" fmla="*/ 2391508 w 3461665"/>
              <a:gd name="connsiteY0-2" fmla="*/ 0 h 1232294"/>
              <a:gd name="connsiteX1-3" fmla="*/ 3461665 w 3461665"/>
              <a:gd name="connsiteY1-4" fmla="*/ 0 h 1232294"/>
              <a:gd name="connsiteX2-5" fmla="*/ 3461665 w 3461665"/>
              <a:gd name="connsiteY2-6" fmla="*/ 1232294 h 1232294"/>
              <a:gd name="connsiteX3-7" fmla="*/ 0 w 3461665"/>
              <a:gd name="connsiteY3-8" fmla="*/ 936872 h 1232294"/>
              <a:gd name="connsiteX4-9" fmla="*/ 2391508 w 3461665"/>
              <a:gd name="connsiteY4-10" fmla="*/ 0 h 1232294"/>
              <a:gd name="connsiteX0-11" fmla="*/ 2573376 w 3643533"/>
              <a:gd name="connsiteY0-12" fmla="*/ 0 h 1049414"/>
              <a:gd name="connsiteX1-13" fmla="*/ 3643533 w 3643533"/>
              <a:gd name="connsiteY1-14" fmla="*/ 0 h 1049414"/>
              <a:gd name="connsiteX2-15" fmla="*/ 0 w 3643533"/>
              <a:gd name="connsiteY2-16" fmla="*/ 1049414 h 1049414"/>
              <a:gd name="connsiteX3-17" fmla="*/ 181868 w 3643533"/>
              <a:gd name="connsiteY3-18" fmla="*/ 936872 h 1049414"/>
              <a:gd name="connsiteX4-19" fmla="*/ 2573376 w 3643533"/>
              <a:gd name="connsiteY4-20" fmla="*/ 0 h 1049414"/>
            </a:gdLst>
            <a:ahLst/>
            <a:cxnLst>
              <a:cxn ang="0">
                <a:pos x="connsiteX0-11" y="connsiteY0-12"/>
              </a:cxn>
              <a:cxn ang="0">
                <a:pos x="connsiteX1-13" y="connsiteY1-14"/>
              </a:cxn>
              <a:cxn ang="0">
                <a:pos x="connsiteX2-15" y="connsiteY2-16"/>
              </a:cxn>
              <a:cxn ang="0">
                <a:pos x="connsiteX3-17" y="connsiteY3-18"/>
              </a:cxn>
              <a:cxn ang="0">
                <a:pos x="connsiteX4-19" y="connsiteY4-20"/>
              </a:cxn>
            </a:cxnLst>
            <a:rect l="l" t="t" r="r" b="b"/>
            <a:pathLst>
              <a:path w="3643533" h="1049414">
                <a:moveTo>
                  <a:pt x="2573376" y="0"/>
                </a:moveTo>
                <a:lnTo>
                  <a:pt x="3643533" y="0"/>
                </a:lnTo>
                <a:lnTo>
                  <a:pt x="0" y="1049414"/>
                </a:lnTo>
                <a:lnTo>
                  <a:pt x="181868" y="936872"/>
                </a:lnTo>
                <a:lnTo>
                  <a:pt x="2573376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5" name="文本框 32"/>
          <p:cNvSpPr txBox="1"/>
          <p:nvPr/>
        </p:nvSpPr>
        <p:spPr>
          <a:xfrm>
            <a:off x="1256904" y="4027860"/>
            <a:ext cx="1369607" cy="577081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您的陪伴</a:t>
            </a:r>
            <a:endParaRPr lang="en-US" altLang="zh-CN" sz="12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助力我们快速成长</a:t>
            </a:r>
          </a:p>
          <a:p>
            <a:pPr algn="ctr"/>
            <a:endParaRPr lang="en-US" altLang="zh-CN" sz="9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73573" y="3260929"/>
            <a:ext cx="625812" cy="65402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员工</a:t>
            </a:r>
          </a:p>
          <a:p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亲友</a:t>
            </a:r>
            <a:endParaRPr lang="zh-CN" altLang="en-US" sz="1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文本框 32"/>
          <p:cNvSpPr txBox="1"/>
          <p:nvPr/>
        </p:nvSpPr>
        <p:spPr>
          <a:xfrm>
            <a:off x="2564880" y="4042429"/>
            <a:ext cx="1369606" cy="438581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您的支持</a:t>
            </a:r>
            <a:endParaRPr lang="en-US" altLang="zh-CN" sz="12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实现我们携手共赢</a:t>
            </a:r>
          </a:p>
        </p:txBody>
      </p:sp>
      <p:sp>
        <p:nvSpPr>
          <p:cNvPr id="138" name="矩形 137"/>
          <p:cNvSpPr/>
          <p:nvPr/>
        </p:nvSpPr>
        <p:spPr>
          <a:xfrm>
            <a:off x="2981548" y="3265107"/>
            <a:ext cx="625812" cy="65402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合作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伙伴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文本框 32"/>
          <p:cNvSpPr txBox="1"/>
          <p:nvPr/>
        </p:nvSpPr>
        <p:spPr>
          <a:xfrm>
            <a:off x="3863250" y="4034761"/>
            <a:ext cx="1369606" cy="438581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您的信任</a:t>
            </a:r>
            <a:endParaRPr lang="en-US" altLang="zh-CN" sz="12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创造我们有爱之家</a:t>
            </a:r>
          </a:p>
        </p:txBody>
      </p:sp>
      <p:sp>
        <p:nvSpPr>
          <p:cNvPr id="140" name="矩形 139"/>
          <p:cNvSpPr/>
          <p:nvPr/>
        </p:nvSpPr>
        <p:spPr>
          <a:xfrm>
            <a:off x="4275610" y="3253017"/>
            <a:ext cx="625812" cy="65402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永乐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会员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文本框 32"/>
          <p:cNvSpPr txBox="1"/>
          <p:nvPr/>
        </p:nvSpPr>
        <p:spPr>
          <a:xfrm>
            <a:off x="5201649" y="4053190"/>
            <a:ext cx="1369606" cy="438581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您的助力</a:t>
            </a:r>
            <a:endParaRPr lang="en-US" altLang="zh-CN" sz="12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帮助我们携手共赢</a:t>
            </a:r>
          </a:p>
        </p:txBody>
      </p:sp>
      <p:sp>
        <p:nvSpPr>
          <p:cNvPr id="142" name="矩形 141"/>
          <p:cNvSpPr/>
          <p:nvPr/>
        </p:nvSpPr>
        <p:spPr>
          <a:xfrm>
            <a:off x="5555971" y="3255086"/>
            <a:ext cx="625812" cy="65402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单位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文本框 32"/>
          <p:cNvSpPr txBox="1"/>
          <p:nvPr/>
        </p:nvSpPr>
        <p:spPr>
          <a:xfrm>
            <a:off x="6531108" y="4036468"/>
            <a:ext cx="1369606" cy="438581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您的支持</a:t>
            </a:r>
            <a:endParaRPr lang="en-US" altLang="zh-CN" sz="12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壮大我们行业奇迹</a:t>
            </a:r>
          </a:p>
        </p:txBody>
      </p:sp>
      <p:sp>
        <p:nvSpPr>
          <p:cNvPr id="144" name="矩形 143"/>
          <p:cNvSpPr/>
          <p:nvPr/>
        </p:nvSpPr>
        <p:spPr>
          <a:xfrm>
            <a:off x="6843865" y="3248755"/>
            <a:ext cx="625812" cy="65402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政府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职能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4" name="直接连接符 173"/>
          <p:cNvCxnSpPr/>
          <p:nvPr/>
        </p:nvCxnSpPr>
        <p:spPr>
          <a:xfrm flipH="1">
            <a:off x="329200" y="407725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/>
          <p:nvPr/>
        </p:nvCxnSpPr>
        <p:spPr>
          <a:xfrm flipH="1">
            <a:off x="7215911" y="383990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66185" y="1611352"/>
            <a:ext cx="8322148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门店覆盖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整个上海市，分布在静安，长宁，普陀、松江、崇明、青浦、奉贤、宝山、浦东、闵行、黄浦、杨浦、虹口各区。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门店数量最高峰达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家，员工达近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6000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人，接受我们服务的会员已有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1200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万人。</a:t>
            </a:r>
          </a:p>
        </p:txBody>
      </p:sp>
      <p:sp>
        <p:nvSpPr>
          <p:cNvPr id="26" name="矩形 7"/>
          <p:cNvSpPr>
            <a:spLocks noChangeArrowheads="1"/>
          </p:cNvSpPr>
          <p:nvPr/>
        </p:nvSpPr>
        <p:spPr bwMode="auto">
          <a:xfrm>
            <a:off x="714348" y="4443958"/>
            <a:ext cx="77524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我们的</a:t>
            </a:r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DNA</a:t>
            </a: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充满了浓浓的海派气息！</a:t>
            </a:r>
            <a:endParaRPr lang="en-US" altLang="zh-CN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745395" y="829709"/>
            <a:ext cx="6155319" cy="769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本土 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实体  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规模</a:t>
            </a:r>
          </a:p>
        </p:txBody>
      </p:sp>
    </p:spTree>
    <p:extLst>
      <p:ext uri="{BB962C8B-B14F-4D97-AF65-F5344CB8AC3E}">
        <p14:creationId xmlns:p14="http://schemas.microsoft.com/office/powerpoint/2010/main" xmlns="" val="102564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779912" y="213970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8999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8599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8556元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彩电商品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9912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4932040" y="3507854"/>
            <a:ext cx="417293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7599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228184" y="2283718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56176" y="264375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228184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779912" y="1020673"/>
            <a:ext cx="475252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前三个月品牌销售排名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323528" y="4013651"/>
            <a:ext cx="309634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60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英寸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4K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超高清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HDR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智能网络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4921" y="987574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夏普彩电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LCD-60UD30A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822108"/>
            <a:ext cx="3143271" cy="1901770"/>
          </a:xfrm>
          <a:prstGeom prst="rect">
            <a:avLst/>
          </a:prstGeom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779912" y="2139702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 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13299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 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14299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 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11395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彩电商品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94998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4747126" y="3507854"/>
            <a:ext cx="443422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8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10499</a:t>
            </a:r>
            <a:r>
              <a:rPr lang="zh-CN" altLang="en-US" sz="8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36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4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156176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56176" y="264375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84168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779912" y="1020673"/>
            <a:ext cx="475252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前三个月品牌销售排名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323528" y="4013651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65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英寸 安卓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4K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超高清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4921" y="987574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索尼彩电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KD-65X8500D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779662"/>
            <a:ext cx="30099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779912" y="2139702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 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 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 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12444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彩电商品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94998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4747126" y="3507854"/>
            <a:ext cx="4243469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8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10999</a:t>
            </a:r>
            <a:r>
              <a:rPr lang="zh-CN" altLang="en-US" sz="36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4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156176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56176" y="264375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84168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779912" y="1020673"/>
            <a:ext cx="475252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高端大尺寸智能电视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323528" y="4013651"/>
            <a:ext cx="309634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70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英寸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4K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超清 广色域技术 智能超级平台电视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4921" y="987574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夏普彩电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LCD-70SU661A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851670"/>
            <a:ext cx="24193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C:\Documents and Settings\sihuadong-shyl\Local Settings\Temp\HZ$D.019.1933\9_副本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080" y="843558"/>
            <a:ext cx="316835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" descr="C:\Documents and Settings\zhangsijie1\桌面\燃烧数字+海水\5_副本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17561" y="2796894"/>
            <a:ext cx="870863" cy="1143008"/>
          </a:xfrm>
          <a:prstGeom prst="rect">
            <a:avLst/>
          </a:prstGeom>
          <a:noFill/>
        </p:spPr>
      </p:pic>
      <p:pic>
        <p:nvPicPr>
          <p:cNvPr id="30" name="图片 29" descr="C:\Documents and Settings\sihuadong-shyl\Local Settings\Temp\HZ$D.019.1933\9_副本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7744" y="51470"/>
            <a:ext cx="36004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5" descr="C:\Documents and Settings\zhangsijie1\桌面\燃烧数字+海水\海水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2" y="711232"/>
            <a:ext cx="2428892" cy="2292566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2646878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彩电品牌折扣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pic>
        <p:nvPicPr>
          <p:cNvPr id="9" name="图片 8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灯片编号占位符 5"/>
          <p:cNvSpPr>
            <a:spLocks noGrp="1" noChangeArrowheads="1"/>
          </p:cNvSpPr>
          <p:nvPr/>
        </p:nvSpPr>
        <p:spPr bwMode="auto">
          <a:xfrm>
            <a:off x="6624638" y="4011227"/>
            <a:ext cx="2133600" cy="27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75628B0D-BFB4-4DFA-ABD3-97336FC14063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sym typeface="宋体" pitchFamily="2" charset="-122"/>
              </a:rPr>
              <a:pPr algn="r"/>
              <a:t>23</a:t>
            </a:fld>
            <a:endParaRPr lang="zh-CN" altLang="en-US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6042" y="1347614"/>
            <a:ext cx="2071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彩电</a:t>
            </a:r>
            <a:endParaRPr lang="zh-CN" altLang="en-US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8" name="Picture 1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2786064"/>
            <a:ext cx="1505002" cy="6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56" y="3643320"/>
            <a:ext cx="1757066" cy="52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9058" y="3714758"/>
            <a:ext cx="1817911" cy="433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0773" y="1000114"/>
            <a:ext cx="1102929" cy="537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4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8382" y="2225754"/>
            <a:ext cx="1344212" cy="56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5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>
          <a:xfrm>
            <a:off x="6572264" y="4071948"/>
            <a:ext cx="1857388" cy="44804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4" name="Picture 18" descr="C:\Documents and Settings\zhouwei-wh\桌面\ad56f8bad26ca0b87a8173dce975ac7e.jp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8001024" y="1318295"/>
            <a:ext cx="714380" cy="610513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706764" y="843558"/>
            <a:ext cx="1298604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矩形 27"/>
          <p:cNvSpPr/>
          <p:nvPr/>
        </p:nvSpPr>
        <p:spPr>
          <a:xfrm>
            <a:off x="8251818" y="3622253"/>
            <a:ext cx="92869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</a:rPr>
              <a:t>折起</a:t>
            </a:r>
            <a:endParaRPr lang="zh-CN" altLang="en-US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</a:endParaRPr>
          </a:p>
        </p:txBody>
      </p:sp>
      <p:pic>
        <p:nvPicPr>
          <p:cNvPr id="12" name="Picture 2" descr="C:\Documents and Settings\zhangsijie1\桌面\燃烧数字+海水\7_副本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4716016" y="2131864"/>
            <a:ext cx="864096" cy="1592014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5220072" y="3214692"/>
            <a:ext cx="92869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</a:rPr>
              <a:t>折起</a:t>
            </a:r>
            <a:endParaRPr lang="zh-CN" altLang="en-US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</a:endParaRPr>
          </a:p>
        </p:txBody>
      </p:sp>
      <p:sp>
        <p:nvSpPr>
          <p:cNvPr id="33" name="矩形 66"/>
          <p:cNvSpPr>
            <a:spLocks noChangeArrowheads="1"/>
          </p:cNvSpPr>
          <p:nvPr/>
        </p:nvSpPr>
        <p:spPr bwMode="auto">
          <a:xfrm>
            <a:off x="0" y="4605355"/>
            <a:ext cx="9144000" cy="538163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爆款机型，每人限购一台，售完为止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8"/>
          <p:cNvSpPr>
            <a:spLocks noChangeArrowheads="1"/>
          </p:cNvSpPr>
          <p:nvPr/>
        </p:nvSpPr>
        <p:spPr bwMode="auto">
          <a:xfrm>
            <a:off x="2483768" y="987574"/>
            <a:ext cx="79208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三个月均价基础</a:t>
            </a:r>
            <a:endParaRPr lang="zh-CN" altLang="en-US" sz="105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" name="矩形 8"/>
          <p:cNvSpPr>
            <a:spLocks noChangeArrowheads="1"/>
          </p:cNvSpPr>
          <p:nvPr/>
        </p:nvSpPr>
        <p:spPr bwMode="auto">
          <a:xfrm>
            <a:off x="5148064" y="1563638"/>
            <a:ext cx="79208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三个月均价基础</a:t>
            </a:r>
            <a:endParaRPr lang="zh-CN" altLang="en-US" sz="105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2" y="2683044"/>
            <a:ext cx="9144000" cy="111284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949528" y="271576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冰洗商品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C:\Documents and Settings\sihuadong-shyl\桌面\PPT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2355727"/>
            <a:ext cx="348230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7764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10967" y="2067694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662元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冰洗商品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9912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50362"/>
            <a:ext cx="36519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599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043215" y="2132503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43215" y="2564551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187231" y="2924591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851920" y="1020673"/>
            <a:ext cx="475252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前三个月品牌数量排名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323528" y="3939902"/>
            <a:ext cx="2952328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6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公斤 波轮全自动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钻石蜂巢内筒 强速甩干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48665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韩电洗衣机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XQB60-G1518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779662"/>
            <a:ext cx="1656184" cy="2045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10967" y="2067694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999元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冰洗商品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9912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50362"/>
            <a:ext cx="365837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999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043215" y="2132503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43215" y="2564551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187231" y="2924591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779912" y="1059582"/>
            <a:ext cx="475252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前三个月品牌数量排名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74626"/>
            <a:ext cx="2952328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186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升双门定频冰箱 一级能效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48665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伊莱克斯冰箱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EBM190GVA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779663"/>
            <a:ext cx="144016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冰洗商品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563888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4716016" y="3450362"/>
            <a:ext cx="48965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1 798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652120" y="2139702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796136" y="249974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724128" y="285978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851920" y="939373"/>
            <a:ext cx="475252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新品上市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10967" y="2040462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1998 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157667"/>
            <a:ext cx="2880320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9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公斤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变频滚筒桶自净功能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4921" y="987574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三洋洗衣机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DG-F9022BS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21" name="Picture 2" descr="C:\Documents and Settings\Gome\桌面\三洋洗衣机DG-F8026B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851670"/>
            <a:ext cx="2203151" cy="2088232"/>
          </a:xfrm>
          <a:prstGeom prst="rect">
            <a:avLst/>
          </a:prstGeom>
          <a:noFill/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51920" y="2290917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4399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4399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2903元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冰洗商品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9912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50362"/>
            <a:ext cx="42396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2499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084168" y="2355726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84168" y="2787774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228184" y="3147814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939373"/>
            <a:ext cx="4752528" cy="1200329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新品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323528" y="3939902"/>
            <a:ext cx="2952328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258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升三门冰箱 风冷无霜 时尚外观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48665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容声冰箱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BCD-258WKR1NYCA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金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21" name="Picture 2" descr="C:\Documents and Settings\Gome\桌面\BCD-258WKR1NYCA金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1779662"/>
            <a:ext cx="1276910" cy="2016225"/>
          </a:xfrm>
          <a:prstGeom prst="rect">
            <a:avLst/>
          </a:prstGeom>
          <a:noFill/>
        </p:spPr>
      </p:pic>
      <p:pic>
        <p:nvPicPr>
          <p:cNvPr id="19" name="图片 18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51920" y="2144049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3298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3340元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冰洗商品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9912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50362"/>
            <a:ext cx="431560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2999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951562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868144" y="264375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84168" y="307580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851920" y="939373"/>
            <a:ext cx="475252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前三个月品牌数量排名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157667"/>
            <a:ext cx="2880320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7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公斤，变频滚筒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4921" y="987574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松下洗衣机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XQG70-E7225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19" name="Picture 2" descr="C:\Documents and Settings\Gome\桌面\松下洗衣机XQG70-E7225银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923678"/>
            <a:ext cx="2592288" cy="1963588"/>
          </a:xfrm>
          <a:prstGeom prst="rect">
            <a:avLst/>
          </a:prstGeom>
          <a:noFill/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32493" y="361951"/>
            <a:ext cx="2935415" cy="830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/>
          <a:p>
            <a:r>
              <a:rPr lang="en-US" sz="4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12月10日</a:t>
            </a:r>
            <a:endParaRPr lang="zh-CN" altLang="en-US" sz="4800" dirty="0"/>
          </a:p>
        </p:txBody>
      </p:sp>
      <p:pic>
        <p:nvPicPr>
          <p:cNvPr id="3" name="组合 16"/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47750"/>
            <a:ext cx="2419350" cy="7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28"/>
          <p:cNvSpPr>
            <a:spLocks noChangeArrowheads="1"/>
          </p:cNvSpPr>
          <p:nvPr/>
        </p:nvSpPr>
        <p:spPr bwMode="auto">
          <a:xfrm>
            <a:off x="360117" y="1968110"/>
            <a:ext cx="1597025" cy="1339453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438" tIns="45719" rIns="91438" bIns="4571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Oval 29"/>
          <p:cNvSpPr>
            <a:spLocks noChangeArrowheads="1"/>
          </p:cNvSpPr>
          <p:nvPr/>
        </p:nvSpPr>
        <p:spPr bwMode="auto">
          <a:xfrm>
            <a:off x="1645993" y="2637836"/>
            <a:ext cx="1463675" cy="1453009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438" tIns="45719" rIns="91438" bIns="4571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14335"/>
          <p:cNvSpPr>
            <a:spLocks noChangeArrowheads="1"/>
          </p:cNvSpPr>
          <p:nvPr/>
        </p:nvSpPr>
        <p:spPr bwMode="auto">
          <a:xfrm>
            <a:off x="300609" y="2275904"/>
            <a:ext cx="17281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r>
              <a:rPr lang="zh-CN" altLang="en-US" sz="4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真低价</a:t>
            </a:r>
            <a:endParaRPr lang="zh-CN" altLang="en-US" sz="4000" dirty="0"/>
          </a:p>
        </p:txBody>
      </p:sp>
      <p:sp>
        <p:nvSpPr>
          <p:cNvPr id="7" name="矩形 42"/>
          <p:cNvSpPr>
            <a:spLocks noChangeArrowheads="1"/>
          </p:cNvSpPr>
          <p:nvPr/>
        </p:nvSpPr>
        <p:spPr bwMode="auto">
          <a:xfrm>
            <a:off x="228600" y="3321844"/>
            <a:ext cx="165618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对内不对外</a:t>
            </a:r>
          </a:p>
        </p:txBody>
      </p:sp>
      <p:sp>
        <p:nvSpPr>
          <p:cNvPr id="8" name="Oval 33"/>
          <p:cNvSpPr>
            <a:spLocks noChangeArrowheads="1"/>
          </p:cNvSpPr>
          <p:nvPr/>
        </p:nvSpPr>
        <p:spPr bwMode="auto">
          <a:xfrm>
            <a:off x="424020" y="3220642"/>
            <a:ext cx="1225550" cy="1179909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438" tIns="45719" rIns="91438" bIns="45719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43"/>
          <p:cNvSpPr>
            <a:spLocks noChangeArrowheads="1"/>
          </p:cNvSpPr>
          <p:nvPr/>
        </p:nvSpPr>
        <p:spPr bwMode="auto">
          <a:xfrm>
            <a:off x="1616207" y="3067993"/>
            <a:ext cx="15696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真闭店</a:t>
            </a:r>
          </a:p>
        </p:txBody>
      </p:sp>
      <p:pic>
        <p:nvPicPr>
          <p:cNvPr id="10" name="图片 4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0412" y="438150"/>
            <a:ext cx="4776788" cy="126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4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1" y="3215865"/>
            <a:ext cx="4776788" cy="1082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5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1" y="1954998"/>
            <a:ext cx="4778375" cy="1082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51"/>
          <p:cNvSpPr txBox="1">
            <a:spLocks noChangeArrowheads="1"/>
          </p:cNvSpPr>
          <p:nvPr/>
        </p:nvSpPr>
        <p:spPr bwMode="auto">
          <a:xfrm flipH="1">
            <a:off x="3958427" y="755592"/>
            <a:ext cx="3468687" cy="41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2600" b="1" dirty="0">
                <a:solidFill>
                  <a:srgbClr val="9848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skerville Old Face" pitchFamily="18" charset="0"/>
                <a:ea typeface="微软雅黑" pitchFamily="34" charset="-122"/>
              </a:rPr>
              <a:t>全网比价，差价返还</a:t>
            </a:r>
          </a:p>
        </p:txBody>
      </p:sp>
      <p:sp>
        <p:nvSpPr>
          <p:cNvPr id="14" name="TextBox 52"/>
          <p:cNvSpPr txBox="1">
            <a:spLocks noChangeArrowheads="1"/>
          </p:cNvSpPr>
          <p:nvPr/>
        </p:nvSpPr>
        <p:spPr bwMode="auto">
          <a:xfrm flipH="1">
            <a:off x="3994147" y="2071686"/>
            <a:ext cx="3397250" cy="41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2600" b="1" dirty="0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skerville Old Face" pitchFamily="18" charset="0"/>
                <a:ea typeface="微软雅黑" pitchFamily="34" charset="-122"/>
              </a:rPr>
              <a:t>福利专场，</a:t>
            </a:r>
            <a:r>
              <a:rPr lang="en-US" sz="2600" b="1" dirty="0" err="1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skerville Old Face" pitchFamily="18" charset="0"/>
                <a:ea typeface="微软雅黑" pitchFamily="34" charset="-122"/>
              </a:rPr>
              <a:t>闭店服务</a:t>
            </a:r>
            <a:endParaRPr lang="zh-CN" altLang="en-US" sz="2600" b="1" dirty="0">
              <a:solidFill>
                <a:srgbClr val="31859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skerville Old Face" pitchFamily="18" charset="0"/>
              <a:ea typeface="微软雅黑" pitchFamily="34" charset="-122"/>
            </a:endParaRPr>
          </a:p>
        </p:txBody>
      </p:sp>
      <p:sp>
        <p:nvSpPr>
          <p:cNvPr id="15" name="TextBox 53"/>
          <p:cNvSpPr txBox="1">
            <a:spLocks noChangeArrowheads="1"/>
          </p:cNvSpPr>
          <p:nvPr/>
        </p:nvSpPr>
        <p:spPr bwMode="auto">
          <a:xfrm flipH="1">
            <a:off x="3733801" y="3273765"/>
            <a:ext cx="38163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000" b="1" dirty="0">
                <a:solidFill>
                  <a:srgbClr val="4B3C2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只对亲朋好友</a:t>
            </a:r>
          </a:p>
        </p:txBody>
      </p:sp>
      <p:sp>
        <p:nvSpPr>
          <p:cNvPr id="16" name="TextBox 60"/>
          <p:cNvSpPr txBox="1">
            <a:spLocks noChangeArrowheads="1"/>
          </p:cNvSpPr>
          <p:nvPr/>
        </p:nvSpPr>
        <p:spPr bwMode="auto">
          <a:xfrm flipH="1">
            <a:off x="3973512" y="1168013"/>
            <a:ext cx="3468688" cy="41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2600" b="1">
                <a:solidFill>
                  <a:srgbClr val="9848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skerville Old Face" pitchFamily="18" charset="0"/>
                <a:ea typeface="微软雅黑" pitchFamily="34" charset="-122"/>
              </a:rPr>
              <a:t>一线大牌，全线参与</a:t>
            </a:r>
            <a:r>
              <a:rPr lang="en-US" sz="2600" b="1">
                <a:solidFill>
                  <a:srgbClr val="9848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skerville Old Face" pitchFamily="18" charset="0"/>
                <a:ea typeface="微软雅黑" pitchFamily="34" charset="-122"/>
              </a:rPr>
              <a:t>!</a:t>
            </a:r>
            <a:endParaRPr lang="zh-CN" altLang="en-US" sz="2600" b="1">
              <a:solidFill>
                <a:srgbClr val="98480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skerville Old Face" pitchFamily="18" charset="0"/>
              <a:ea typeface="微软雅黑" pitchFamily="34" charset="-122"/>
            </a:endParaRPr>
          </a:p>
        </p:txBody>
      </p:sp>
      <p:sp>
        <p:nvSpPr>
          <p:cNvPr id="17" name="TextBox 61"/>
          <p:cNvSpPr txBox="1">
            <a:spLocks noChangeArrowheads="1"/>
          </p:cNvSpPr>
          <p:nvPr/>
        </p:nvSpPr>
        <p:spPr bwMode="auto">
          <a:xfrm flipH="1">
            <a:off x="3733800" y="3735430"/>
            <a:ext cx="38163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000" b="1" dirty="0">
                <a:solidFill>
                  <a:srgbClr val="4B3C2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福利</a:t>
            </a:r>
          </a:p>
        </p:txBody>
      </p:sp>
      <p:sp>
        <p:nvSpPr>
          <p:cNvPr id="18" name="TextBox 62"/>
          <p:cNvSpPr txBox="1">
            <a:spLocks noChangeArrowheads="1"/>
          </p:cNvSpPr>
          <p:nvPr/>
        </p:nvSpPr>
        <p:spPr bwMode="auto">
          <a:xfrm flipH="1">
            <a:off x="3733800" y="2506853"/>
            <a:ext cx="3887788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2400" b="1" dirty="0">
                <a:solidFill>
                  <a:srgbClr val="31859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skerville Old Face" pitchFamily="18" charset="0"/>
                <a:ea typeface="微软雅黑" pitchFamily="34" charset="-122"/>
              </a:rPr>
              <a:t>免费茶点，专业导购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473201" y="4309684"/>
            <a:ext cx="6232475" cy="757898"/>
          </a:xfrm>
          <a:prstGeom prst="rect">
            <a:avLst/>
          </a:prstGeom>
          <a:noFill/>
        </p:spPr>
        <p:txBody>
          <a:bodyPr wrap="none" lIns="0" tIns="0" rIns="0" bIns="45719" rtlCol="0">
            <a:spAutoFit/>
          </a:bodyPr>
          <a:lstStyle/>
          <a:p>
            <a:pPr>
              <a:lnSpc>
                <a:spcPts val="2300"/>
              </a:lnSpc>
              <a:tabLst>
                <a:tab pos="685783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00"/>
                </a:solidFill>
                <a:latin typeface="微软雅黑" pitchFamily="18" charset="0"/>
                <a:cs typeface="微软雅黑" pitchFamily="18" charset="0"/>
              </a:rPr>
              <a:t>内购会是我们向贵公司所有员工发出诚挚邀请，</a:t>
            </a:r>
          </a:p>
          <a:p>
            <a:pPr>
              <a:lnSpc>
                <a:spcPts val="3200"/>
              </a:lnSpc>
              <a:tabLst>
                <a:tab pos="685783" algn="l"/>
              </a:tabLst>
            </a:pPr>
            <a:r>
              <a:rPr lang="en-US" altLang="zh-CN" dirty="0">
                <a:solidFill>
                  <a:srgbClr val="FFFF00"/>
                </a:solidFill>
                <a:latin typeface="微软雅黑" pitchFamily="18" charset="0"/>
                <a:cs typeface="微软雅黑" pitchFamily="18" charset="0"/>
              </a:rPr>
              <a:t>请您和您的家人、朋友参加一场专属您的年度内购福利专场，</a:t>
            </a:r>
          </a:p>
        </p:txBody>
      </p:sp>
    </p:spTree>
    <p:extLst>
      <p:ext uri="{BB962C8B-B14F-4D97-AF65-F5344CB8AC3E}">
        <p14:creationId xmlns:p14="http://schemas.microsoft.com/office/powerpoint/2010/main" xmlns="" val="250556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冰洗商品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79862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50362"/>
            <a:ext cx="429797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3499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139702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49974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285978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20673"/>
            <a:ext cx="331236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新品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82975" y="204046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3719元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155926"/>
            <a:ext cx="3528392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智能变频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8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公斤，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ABT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双喷淋技术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4921" y="987574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海尔洗衣机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XQG80-B1226AG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香槟金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21" name="Picture 2" descr="C:\Documents and Settings\Gome\桌面\海尔洗衣机XQG80-B1226AG香槟金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851670"/>
            <a:ext cx="2160240" cy="2160240"/>
          </a:xfrm>
          <a:prstGeom prst="rect">
            <a:avLst/>
          </a:prstGeom>
          <a:noFill/>
        </p:spPr>
      </p:pic>
      <p:pic>
        <p:nvPicPr>
          <p:cNvPr id="19" name="图片 18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51920" y="2072041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4299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4199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3980元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冰洗商品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79862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50362"/>
            <a:ext cx="434125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3899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084168" y="2139702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84168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12160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1059582"/>
            <a:ext cx="4248472" cy="86409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前三月品牌滚筒第一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155926"/>
            <a:ext cx="3528392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6.5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公斤 变频全屏触控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4921" y="987574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西门子洗衣机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WS12U4680W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21" name="图片 20" descr="C:\Documents and Settings\sihuadong-shyl\桌面\PPT.pn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C:\Documents and Settings\Gome\桌面\西门子洗衣机WS12U4680W银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528" y="1851670"/>
            <a:ext cx="2329962" cy="208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10967" y="2040462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6999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5499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5027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冰洗商品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9912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50362"/>
            <a:ext cx="41058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4799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012160" y="2139702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84168" y="249974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84168" y="285978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1059582"/>
            <a:ext cx="451082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前三个月品牌排名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3939902"/>
            <a:ext cx="3168352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346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升 三门冰箱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48665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卡萨帝冰箱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BCD-346WDCA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779662"/>
            <a:ext cx="165618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707904" y="2144049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6888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7999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6298元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冰洗商品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79912" y="3600231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50362"/>
            <a:ext cx="435728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5999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64375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307580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851920" y="1059582"/>
            <a:ext cx="475252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前三月品牌多门第一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323528" y="4157667"/>
            <a:ext cx="2520280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484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升多门冰箱银色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44921" y="987574"/>
            <a:ext cx="4183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西门子冰箱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KM48EA60TI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19" name="Picture 2" descr="C:\Documents and Settings\Gome\桌面\西门子冰箱KM48EA60TI银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1851670"/>
            <a:ext cx="1591577" cy="2088232"/>
          </a:xfrm>
          <a:prstGeom prst="rect">
            <a:avLst/>
          </a:prstGeom>
          <a:noFill/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C:\Documents and Settings\sihuadong-shyl\Local Settings\Temp\HZ$D.019.1933\9_副本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8144" y="915566"/>
            <a:ext cx="230425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C:\Documents and Settings\sihuadong-shyl\Local Settings\Temp\HZ$D.019.1933\9_副本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79712" y="339502"/>
            <a:ext cx="316835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5" descr="C:\Documents and Settings\zhangsijie1\桌面\燃烧数字+海水\海水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2" y="699542"/>
            <a:ext cx="2428892" cy="2292566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2646878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冰洗品牌折扣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pic>
        <p:nvPicPr>
          <p:cNvPr id="8" name="图片 7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8179810" y="3579862"/>
            <a:ext cx="92869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</a:rPr>
              <a:t>折起</a:t>
            </a:r>
            <a:endParaRPr lang="zh-CN" altLang="en-US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</a:endParaRPr>
          </a:p>
        </p:txBody>
      </p:sp>
      <p:sp>
        <p:nvSpPr>
          <p:cNvPr id="16" name="灯片编号占位符 5"/>
          <p:cNvSpPr>
            <a:spLocks noGrp="1" noChangeArrowheads="1"/>
          </p:cNvSpPr>
          <p:nvPr/>
        </p:nvSpPr>
        <p:spPr bwMode="auto">
          <a:xfrm>
            <a:off x="6624638" y="4011227"/>
            <a:ext cx="2133600" cy="27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75628B0D-BFB4-4DFA-ABD3-97336FC14063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sym typeface="宋体" pitchFamily="2" charset="-122"/>
              </a:rPr>
              <a:pPr algn="r"/>
              <a:t>34</a:t>
            </a:fld>
            <a:endParaRPr lang="zh-CN" altLang="en-US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7504" y="1347614"/>
            <a:ext cx="2071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冰洗</a:t>
            </a:r>
            <a:endParaRPr lang="zh-CN" altLang="en-US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" name="矩形 66"/>
          <p:cNvSpPr>
            <a:spLocks noChangeArrowheads="1"/>
          </p:cNvSpPr>
          <p:nvPr/>
        </p:nvSpPr>
        <p:spPr bwMode="auto">
          <a:xfrm>
            <a:off x="0" y="4605355"/>
            <a:ext cx="9144000" cy="538163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爆款机型，每人限购一台，售完为止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海尔LOGO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39" t="17685" r="10612" b="18401"/>
          <a:stretch>
            <a:fillRect/>
          </a:stretch>
        </p:blipFill>
        <p:spPr>
          <a:xfrm>
            <a:off x="7757313" y="987574"/>
            <a:ext cx="1423199" cy="86133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" name="Picture 11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95536" y="3270325"/>
            <a:ext cx="2216906" cy="525561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1" name="Picture 15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619672" y="4083918"/>
            <a:ext cx="1980846" cy="37665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2" name="Picture 12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715008" y="843558"/>
            <a:ext cx="1785950" cy="491716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3" name="Picture 19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7452320" y="4001569"/>
            <a:ext cx="1143008" cy="51439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4" name="Picture 18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5652120" y="4083918"/>
            <a:ext cx="1161088" cy="44952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6" name="矩形 25"/>
          <p:cNvSpPr/>
          <p:nvPr/>
        </p:nvSpPr>
        <p:spPr>
          <a:xfrm>
            <a:off x="5214942" y="3357568"/>
            <a:ext cx="92869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</a:rPr>
              <a:t>折起</a:t>
            </a:r>
            <a:endParaRPr lang="zh-CN" altLang="en-US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</a:endParaRPr>
          </a:p>
        </p:txBody>
      </p:sp>
      <p:pic>
        <p:nvPicPr>
          <p:cNvPr id="29" name="Picture 2" descr="C:\Documents and Settings\zhangsijie1\桌面\燃烧数字+海水\7_副本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283968" y="2355726"/>
            <a:ext cx="864096" cy="1592014"/>
          </a:xfrm>
          <a:prstGeom prst="rect">
            <a:avLst/>
          </a:prstGeom>
          <a:noFill/>
        </p:spPr>
      </p:pic>
      <p:pic>
        <p:nvPicPr>
          <p:cNvPr id="31" name="Picture 2" descr="C:\Documents and Settings\zhangsijie1\桌面\燃烧数字+海水\7_副本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668344" y="1923678"/>
            <a:ext cx="864096" cy="1592014"/>
          </a:xfrm>
          <a:prstGeom prst="rect">
            <a:avLst/>
          </a:prstGeom>
          <a:noFill/>
        </p:spPr>
      </p:pic>
      <p:sp>
        <p:nvSpPr>
          <p:cNvPr id="25" name="矩形 8"/>
          <p:cNvSpPr>
            <a:spLocks noChangeArrowheads="1"/>
          </p:cNvSpPr>
          <p:nvPr/>
        </p:nvSpPr>
        <p:spPr bwMode="auto">
          <a:xfrm>
            <a:off x="2483768" y="987574"/>
            <a:ext cx="79208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三个月均价基础</a:t>
            </a:r>
            <a:endParaRPr lang="zh-CN" altLang="en-US" sz="105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矩形 8"/>
          <p:cNvSpPr>
            <a:spLocks noChangeArrowheads="1"/>
          </p:cNvSpPr>
          <p:nvPr/>
        </p:nvSpPr>
        <p:spPr bwMode="auto">
          <a:xfrm>
            <a:off x="5508104" y="1419622"/>
            <a:ext cx="79208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三个月均价基础</a:t>
            </a:r>
            <a:endParaRPr lang="zh-CN" altLang="en-US" sz="105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2" y="2683044"/>
            <a:ext cx="9144000" cy="111284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97752" y="2715766"/>
            <a:ext cx="39501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空调商品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C:\Documents and Settings\sihuadong-shyl\桌面\PPT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2355727"/>
            <a:ext cx="348230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7764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95936" y="213970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1799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1849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1799元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空调商品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378354"/>
            <a:ext cx="41665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1699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156176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56176" y="264375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228184" y="307580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1059582"/>
            <a:ext cx="4248472" cy="86409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折扣力度明显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155926"/>
            <a:ext cx="3528392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1.5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匹  超低价   高性价比</a:t>
            </a:r>
          </a:p>
        </p:txBody>
      </p:sp>
      <p:sp>
        <p:nvSpPr>
          <p:cNvPr id="21" name="爆炸形 1 20"/>
          <p:cNvSpPr/>
          <p:nvPr/>
        </p:nvSpPr>
        <p:spPr>
          <a:xfrm>
            <a:off x="-324544" y="871488"/>
            <a:ext cx="4464496" cy="3284438"/>
          </a:xfrm>
          <a:prstGeom prst="irregularSeal1">
            <a:avLst/>
          </a:prstGeom>
          <a:solidFill>
            <a:srgbClr val="FFFF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劲爆款</a:t>
            </a:r>
            <a:endParaRPr lang="en-US" altLang="zh-CN" sz="24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伊莱克斯</a:t>
            </a:r>
            <a:endParaRPr lang="en-US" altLang="zh-CN" sz="24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正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1.5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匹冷暖空调</a:t>
            </a:r>
            <a:endParaRPr lang="en-US" altLang="zh-CN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 descr="C:\Documents and Settings\sihuadong-shyl\桌面\PPT.pn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空调商品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04469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2988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139702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49974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285978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1059582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NO:9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51920" y="1995686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3398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3298元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155926"/>
            <a:ext cx="3528392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1.5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匹  快速送风 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3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级变频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39373"/>
            <a:ext cx="41830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美的空调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KFR-35GW/BP2DN1Y-PC400(B3)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pic>
        <p:nvPicPr>
          <p:cNvPr id="21" name="Picture 2" descr="C:\Documents and Settings\sihuadong-shyl\桌面\微信截图_2016081612264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2211710"/>
            <a:ext cx="2701534" cy="1781231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19" name="图片 18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"/>
          <p:cNvSpPr>
            <a:spLocks noChangeArrowheads="1"/>
          </p:cNvSpPr>
          <p:nvPr/>
        </p:nvSpPr>
        <p:spPr bwMode="auto">
          <a:xfrm>
            <a:off x="3954983" y="2184478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3999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3749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3537元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4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V="1">
            <a:off x="6084168" y="2283718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156176" y="264375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156176" y="307580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4"/>
          <p:cNvSpPr>
            <a:spLocks noChangeArrowheads="1"/>
          </p:cNvSpPr>
          <p:nvPr/>
        </p:nvSpPr>
        <p:spPr bwMode="auto">
          <a:xfrm>
            <a:off x="4067944" y="1131590"/>
            <a:ext cx="4320480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10" name="TextBox 37"/>
          <p:cNvSpPr>
            <a:spLocks noChangeArrowheads="1"/>
          </p:cNvSpPr>
          <p:nvPr/>
        </p:nvSpPr>
        <p:spPr bwMode="auto">
          <a:xfrm>
            <a:off x="179512" y="4155926"/>
            <a:ext cx="3528392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1.5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匹  超低价 高性价比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3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级能效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2211710"/>
            <a:ext cx="2952328" cy="1663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1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空调商品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pic>
        <p:nvPicPr>
          <p:cNvPr id="16" name="图片 15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5"/>
          <p:cNvSpPr>
            <a:spLocks noChangeArrowheads="1"/>
          </p:cNvSpPr>
          <p:nvPr/>
        </p:nvSpPr>
        <p:spPr bwMode="auto">
          <a:xfrm>
            <a:off x="35496" y="939373"/>
            <a:ext cx="41044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格力空调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KFR-35GW/(35592)FNhAa-A3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01103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8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3499</a:t>
            </a:r>
            <a:r>
              <a:rPr lang="zh-CN" altLang="en-US" sz="8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36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4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00192" y="4659982"/>
            <a:ext cx="2952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  <a:cs typeface="Impact" pitchFamily="18" charset="0"/>
              </a:rPr>
              <a:t>（套购柜机再降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  <a:cs typeface="Impact" pitchFamily="18" charset="0"/>
              </a:rPr>
              <a:t>100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  <a:cs typeface="Impact" pitchFamily="18" charset="0"/>
              </a:rPr>
              <a:t>元）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  <a:cs typeface="Impact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4098999" y="213970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4299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4299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4011元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空调商品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1528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3799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372200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228184" y="271576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300192" y="307580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4139952" y="987574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NO:13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085659"/>
            <a:ext cx="3384376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大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匹 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3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级能效柜机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超低静音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35496" y="939373"/>
            <a:ext cx="40324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美的空调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KFR-51LW/DY-PA400(D3)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Picture 23" descr="c:\program files\wineim 6\users\130\temp\b206542c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9632" y="1851670"/>
            <a:ext cx="910454" cy="201622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9" name="图片 18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5"/>
          <p:cNvSpPr txBox="1"/>
          <p:nvPr/>
        </p:nvSpPr>
        <p:spPr>
          <a:xfrm>
            <a:off x="2286000" y="259729"/>
            <a:ext cx="482828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互动体验，畅享购物乐趣！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329200" y="575816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7215911" y="552080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1"/>
          <p:cNvCxnSpPr>
            <a:cxnSpLocks noChangeShapeType="1"/>
          </p:cNvCxnSpPr>
          <p:nvPr/>
        </p:nvCxnSpPr>
        <p:spPr bwMode="auto">
          <a:xfrm>
            <a:off x="3720890" y="1757153"/>
            <a:ext cx="761595" cy="0"/>
          </a:xfrm>
          <a:prstGeom prst="line">
            <a:avLst/>
          </a:prstGeom>
          <a:ln>
            <a:solidFill>
              <a:schemeClr val="bg1"/>
            </a:solidFill>
            <a:tailEnd type="oval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63"/>
          <p:cNvSpPr>
            <a:spLocks noChangeAspect="1" noEditPoints="1"/>
          </p:cNvSpPr>
          <p:nvPr/>
        </p:nvSpPr>
        <p:spPr bwMode="auto">
          <a:xfrm>
            <a:off x="4579958" y="2366186"/>
            <a:ext cx="365485" cy="415124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68580" tIns="34290" rIns="68580" bIns="3429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0" name="Freeform 910"/>
          <p:cNvSpPr/>
          <p:nvPr/>
        </p:nvSpPr>
        <p:spPr bwMode="auto">
          <a:xfrm>
            <a:off x="4571234" y="4021890"/>
            <a:ext cx="382933" cy="386393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68580" tIns="34290" rIns="68580" bIns="3429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060559" y="2380812"/>
            <a:ext cx="0" cy="405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69283" y="4003853"/>
            <a:ext cx="0" cy="405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624821" y="3203320"/>
            <a:ext cx="275759" cy="415028"/>
            <a:chOff x="9755188" y="592137"/>
            <a:chExt cx="1260475" cy="1897063"/>
          </a:xfrm>
          <a:solidFill>
            <a:schemeClr val="bg1"/>
          </a:solidFill>
        </p:grpSpPr>
        <p:sp>
          <p:nvSpPr>
            <p:cNvPr id="14" name="Freeform 78"/>
            <p:cNvSpPr/>
            <p:nvPr/>
          </p:nvSpPr>
          <p:spPr bwMode="auto">
            <a:xfrm>
              <a:off x="10029826" y="2216150"/>
              <a:ext cx="711200" cy="273050"/>
            </a:xfrm>
            <a:custGeom>
              <a:avLst/>
              <a:gdLst>
                <a:gd name="T0" fmla="*/ 253 w 284"/>
                <a:gd name="T1" fmla="*/ 0 h 109"/>
                <a:gd name="T2" fmla="*/ 30 w 284"/>
                <a:gd name="T3" fmla="*/ 0 h 109"/>
                <a:gd name="T4" fmla="*/ 0 w 284"/>
                <a:gd name="T5" fmla="*/ 31 h 109"/>
                <a:gd name="T6" fmla="*/ 30 w 284"/>
                <a:gd name="T7" fmla="*/ 62 h 109"/>
                <a:gd name="T8" fmla="*/ 77 w 284"/>
                <a:gd name="T9" fmla="*/ 62 h 109"/>
                <a:gd name="T10" fmla="*/ 77 w 284"/>
                <a:gd name="T11" fmla="*/ 65 h 109"/>
                <a:gd name="T12" fmla="*/ 142 w 284"/>
                <a:gd name="T13" fmla="*/ 109 h 109"/>
                <a:gd name="T14" fmla="*/ 207 w 284"/>
                <a:gd name="T15" fmla="*/ 65 h 109"/>
                <a:gd name="T16" fmla="*/ 206 w 284"/>
                <a:gd name="T17" fmla="*/ 62 h 109"/>
                <a:gd name="T18" fmla="*/ 253 w 284"/>
                <a:gd name="T19" fmla="*/ 62 h 109"/>
                <a:gd name="T20" fmla="*/ 284 w 284"/>
                <a:gd name="T21" fmla="*/ 31 h 109"/>
                <a:gd name="T22" fmla="*/ 253 w 284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109">
                  <a:moveTo>
                    <a:pt x="25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2"/>
                    <a:pt x="30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7" y="63"/>
                    <a:pt x="77" y="64"/>
                    <a:pt x="77" y="65"/>
                  </a:cubicBezTo>
                  <a:cubicBezTo>
                    <a:pt x="77" y="89"/>
                    <a:pt x="106" y="109"/>
                    <a:pt x="142" y="109"/>
                  </a:cubicBezTo>
                  <a:cubicBezTo>
                    <a:pt x="178" y="109"/>
                    <a:pt x="207" y="89"/>
                    <a:pt x="207" y="65"/>
                  </a:cubicBezTo>
                  <a:cubicBezTo>
                    <a:pt x="207" y="64"/>
                    <a:pt x="206" y="63"/>
                    <a:pt x="206" y="62"/>
                  </a:cubicBezTo>
                  <a:cubicBezTo>
                    <a:pt x="253" y="62"/>
                    <a:pt x="253" y="62"/>
                    <a:pt x="253" y="62"/>
                  </a:cubicBezTo>
                  <a:cubicBezTo>
                    <a:pt x="270" y="62"/>
                    <a:pt x="284" y="48"/>
                    <a:pt x="284" y="31"/>
                  </a:cubicBezTo>
                  <a:cubicBezTo>
                    <a:pt x="284" y="14"/>
                    <a:pt x="270" y="0"/>
                    <a:pt x="25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15" name="Freeform 79"/>
            <p:cNvSpPr>
              <a:spLocks noEditPoints="1"/>
            </p:cNvSpPr>
            <p:nvPr/>
          </p:nvSpPr>
          <p:spPr bwMode="auto">
            <a:xfrm>
              <a:off x="9755188" y="592137"/>
              <a:ext cx="1260475" cy="1395413"/>
            </a:xfrm>
            <a:custGeom>
              <a:avLst/>
              <a:gdLst>
                <a:gd name="T0" fmla="*/ 252 w 504"/>
                <a:gd name="T1" fmla="*/ 0 h 557"/>
                <a:gd name="T2" fmla="*/ 0 w 504"/>
                <a:gd name="T3" fmla="*/ 252 h 557"/>
                <a:gd name="T4" fmla="*/ 111 w 504"/>
                <a:gd name="T5" fmla="*/ 557 h 557"/>
                <a:gd name="T6" fmla="*/ 398 w 504"/>
                <a:gd name="T7" fmla="*/ 557 h 557"/>
                <a:gd name="T8" fmla="*/ 504 w 504"/>
                <a:gd name="T9" fmla="*/ 252 h 557"/>
                <a:gd name="T10" fmla="*/ 252 w 504"/>
                <a:gd name="T11" fmla="*/ 0 h 557"/>
                <a:gd name="T12" fmla="*/ 316 w 504"/>
                <a:gd name="T13" fmla="*/ 343 h 557"/>
                <a:gd name="T14" fmla="*/ 252 w 504"/>
                <a:gd name="T15" fmla="*/ 306 h 557"/>
                <a:gd name="T16" fmla="*/ 188 w 504"/>
                <a:gd name="T17" fmla="*/ 343 h 557"/>
                <a:gd name="T18" fmla="*/ 202 w 504"/>
                <a:gd name="T19" fmla="*/ 271 h 557"/>
                <a:gd name="T20" fmla="*/ 148 w 504"/>
                <a:gd name="T21" fmla="*/ 221 h 557"/>
                <a:gd name="T22" fmla="*/ 221 w 504"/>
                <a:gd name="T23" fmla="*/ 212 h 557"/>
                <a:gd name="T24" fmla="*/ 252 w 504"/>
                <a:gd name="T25" fmla="*/ 145 h 557"/>
                <a:gd name="T26" fmla="*/ 282 w 504"/>
                <a:gd name="T27" fmla="*/ 212 h 557"/>
                <a:gd name="T28" fmla="*/ 355 w 504"/>
                <a:gd name="T29" fmla="*/ 221 h 557"/>
                <a:gd name="T30" fmla="*/ 301 w 504"/>
                <a:gd name="T31" fmla="*/ 271 h 557"/>
                <a:gd name="T32" fmla="*/ 316 w 504"/>
                <a:gd name="T33" fmla="*/ 34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4" h="557">
                  <a:moveTo>
                    <a:pt x="252" y="0"/>
                  </a:moveTo>
                  <a:cubicBezTo>
                    <a:pt x="112" y="0"/>
                    <a:pt x="0" y="109"/>
                    <a:pt x="0" y="252"/>
                  </a:cubicBezTo>
                  <a:cubicBezTo>
                    <a:pt x="0" y="371"/>
                    <a:pt x="111" y="439"/>
                    <a:pt x="111" y="557"/>
                  </a:cubicBezTo>
                  <a:cubicBezTo>
                    <a:pt x="398" y="557"/>
                    <a:pt x="398" y="557"/>
                    <a:pt x="398" y="557"/>
                  </a:cubicBezTo>
                  <a:cubicBezTo>
                    <a:pt x="398" y="436"/>
                    <a:pt x="504" y="370"/>
                    <a:pt x="504" y="252"/>
                  </a:cubicBezTo>
                  <a:cubicBezTo>
                    <a:pt x="504" y="109"/>
                    <a:pt x="391" y="0"/>
                    <a:pt x="252" y="0"/>
                  </a:cubicBezTo>
                  <a:close/>
                  <a:moveTo>
                    <a:pt x="316" y="343"/>
                  </a:moveTo>
                  <a:cubicBezTo>
                    <a:pt x="252" y="306"/>
                    <a:pt x="252" y="306"/>
                    <a:pt x="252" y="306"/>
                  </a:cubicBezTo>
                  <a:cubicBezTo>
                    <a:pt x="188" y="343"/>
                    <a:pt x="188" y="343"/>
                    <a:pt x="188" y="343"/>
                  </a:cubicBezTo>
                  <a:cubicBezTo>
                    <a:pt x="202" y="271"/>
                    <a:pt x="202" y="271"/>
                    <a:pt x="202" y="271"/>
                  </a:cubicBezTo>
                  <a:cubicBezTo>
                    <a:pt x="148" y="221"/>
                    <a:pt x="148" y="221"/>
                    <a:pt x="148" y="221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52" y="145"/>
                    <a:pt x="252" y="145"/>
                    <a:pt x="252" y="145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01" y="271"/>
                    <a:pt x="301" y="271"/>
                    <a:pt x="301" y="271"/>
                  </a:cubicBezTo>
                  <a:lnTo>
                    <a:pt x="316" y="343"/>
                  </a:lnTo>
                  <a:close/>
                </a:path>
              </a:pathLst>
            </a:custGeom>
            <a:grpFill/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16" name="Freeform 80"/>
            <p:cNvSpPr/>
            <p:nvPr/>
          </p:nvSpPr>
          <p:spPr bwMode="auto">
            <a:xfrm>
              <a:off x="10028238" y="2055813"/>
              <a:ext cx="709613" cy="104775"/>
            </a:xfrm>
            <a:custGeom>
              <a:avLst/>
              <a:gdLst>
                <a:gd name="T0" fmla="*/ 21 w 284"/>
                <a:gd name="T1" fmla="*/ 42 h 42"/>
                <a:gd name="T2" fmla="*/ 264 w 284"/>
                <a:gd name="T3" fmla="*/ 42 h 42"/>
                <a:gd name="T4" fmla="*/ 284 w 284"/>
                <a:gd name="T5" fmla="*/ 21 h 42"/>
                <a:gd name="T6" fmla="*/ 264 w 284"/>
                <a:gd name="T7" fmla="*/ 0 h 42"/>
                <a:gd name="T8" fmla="*/ 21 w 284"/>
                <a:gd name="T9" fmla="*/ 0 h 42"/>
                <a:gd name="T10" fmla="*/ 0 w 284"/>
                <a:gd name="T11" fmla="*/ 21 h 42"/>
                <a:gd name="T12" fmla="*/ 21 w 284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42">
                  <a:moveTo>
                    <a:pt x="21" y="42"/>
                  </a:moveTo>
                  <a:cubicBezTo>
                    <a:pt x="264" y="42"/>
                    <a:pt x="264" y="42"/>
                    <a:pt x="264" y="42"/>
                  </a:cubicBezTo>
                  <a:cubicBezTo>
                    <a:pt x="275" y="42"/>
                    <a:pt x="284" y="33"/>
                    <a:pt x="284" y="21"/>
                  </a:cubicBezTo>
                  <a:cubicBezTo>
                    <a:pt x="284" y="9"/>
                    <a:pt x="275" y="0"/>
                    <a:pt x="26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3"/>
                    <a:pt x="9" y="42"/>
                    <a:pt x="21" y="4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17" name="Freeform 92"/>
          <p:cNvSpPr>
            <a:spLocks noEditPoints="1"/>
          </p:cNvSpPr>
          <p:nvPr/>
        </p:nvSpPr>
        <p:spPr bwMode="auto">
          <a:xfrm>
            <a:off x="4566069" y="1584206"/>
            <a:ext cx="393261" cy="403309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lIns="68580" tIns="34290" rIns="68580" bIns="3429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18" name="文本框 95"/>
          <p:cNvSpPr txBox="1"/>
          <p:nvPr/>
        </p:nvSpPr>
        <p:spPr>
          <a:xfrm>
            <a:off x="5012667" y="1612652"/>
            <a:ext cx="337015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这里有体感游戏，任您免费畅玩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060559" y="1597712"/>
            <a:ext cx="0" cy="405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069283" y="3203321"/>
            <a:ext cx="0" cy="405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95"/>
          <p:cNvSpPr txBox="1"/>
          <p:nvPr/>
        </p:nvSpPr>
        <p:spPr>
          <a:xfrm>
            <a:off x="5028999" y="2385136"/>
            <a:ext cx="337015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这里有免费小吃、茶水任您吃喝</a:t>
            </a:r>
          </a:p>
        </p:txBody>
      </p:sp>
      <p:sp>
        <p:nvSpPr>
          <p:cNvPr id="27" name="文本框 95"/>
          <p:cNvSpPr txBox="1"/>
          <p:nvPr/>
        </p:nvSpPr>
        <p:spPr>
          <a:xfrm>
            <a:off x="5060074" y="3227666"/>
            <a:ext cx="3677930" cy="33470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这里有现场烘焙，教你成为快乐煮妇</a:t>
            </a:r>
          </a:p>
        </p:txBody>
      </p:sp>
      <p:sp>
        <p:nvSpPr>
          <p:cNvPr id="28" name="文本框 95"/>
          <p:cNvSpPr txBox="1"/>
          <p:nvPr/>
        </p:nvSpPr>
        <p:spPr>
          <a:xfrm>
            <a:off x="4993186" y="4047733"/>
            <a:ext cx="4242188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这里有家电真机体验，摸得着看得见才更放心</a:t>
            </a:r>
          </a:p>
        </p:txBody>
      </p:sp>
      <p:pic>
        <p:nvPicPr>
          <p:cNvPr id="30" name="Picture 2" descr="G:\美化\已经ok啦\2016年\2016.4.15华东大区415内购会\上海永乐415照片集锦\415当天卖场布置照片12张：分部+门店\上海永乐沪闵店.jpg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7868" y="3227666"/>
            <a:ext cx="1584900" cy="1493100"/>
          </a:xfrm>
          <a:prstGeom prst="rect">
            <a:avLst/>
          </a:prstGeom>
          <a:noFill/>
        </p:spPr>
      </p:pic>
      <p:pic>
        <p:nvPicPr>
          <p:cNvPr id="31" name="Picture 2" descr="D:\照片汇总\上海永乐VR体验的照片，3C电玩体验区、智能穿戴手表区域及单品照片\415124820261605957.jpg"/>
          <p:cNvPicPr preferRelativeResize="0"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900" y="1370564"/>
            <a:ext cx="1585041" cy="149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 descr="D:\照片汇总\2016年照片\2016.909内购会照片\上海永乐上交照片\门店布置照片\jicquline_1473341262084_8.jpg"/>
          <p:cNvPicPr preferRelativeResize="0"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900" y="3257303"/>
            <a:ext cx="1584900" cy="149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照片汇总\老板亲子活动模板照片\0425_4.jpg"/>
          <p:cNvPicPr preferRelativeResize="0"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7868" y="1387416"/>
            <a:ext cx="1584900" cy="149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5" name="Straight Connector 21"/>
          <p:cNvCxnSpPr>
            <a:cxnSpLocks noChangeShapeType="1"/>
          </p:cNvCxnSpPr>
          <p:nvPr/>
        </p:nvCxnSpPr>
        <p:spPr bwMode="auto">
          <a:xfrm>
            <a:off x="3725637" y="2656373"/>
            <a:ext cx="761595" cy="0"/>
          </a:xfrm>
          <a:prstGeom prst="line">
            <a:avLst/>
          </a:prstGeom>
          <a:ln>
            <a:solidFill>
              <a:schemeClr val="bg1"/>
            </a:solidFill>
            <a:tailEnd type="oval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21"/>
          <p:cNvCxnSpPr>
            <a:cxnSpLocks noChangeShapeType="1"/>
          </p:cNvCxnSpPr>
          <p:nvPr/>
        </p:nvCxnSpPr>
        <p:spPr bwMode="auto">
          <a:xfrm>
            <a:off x="3725637" y="3494103"/>
            <a:ext cx="761595" cy="0"/>
          </a:xfrm>
          <a:prstGeom prst="line">
            <a:avLst/>
          </a:prstGeom>
          <a:ln>
            <a:solidFill>
              <a:schemeClr val="bg1"/>
            </a:solidFill>
            <a:tailEnd type="oval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21"/>
          <p:cNvCxnSpPr>
            <a:cxnSpLocks noChangeShapeType="1"/>
          </p:cNvCxnSpPr>
          <p:nvPr/>
        </p:nvCxnSpPr>
        <p:spPr bwMode="auto">
          <a:xfrm>
            <a:off x="3720890" y="4215086"/>
            <a:ext cx="761595" cy="0"/>
          </a:xfrm>
          <a:prstGeom prst="line">
            <a:avLst/>
          </a:prstGeom>
          <a:ln>
            <a:solidFill>
              <a:schemeClr val="bg1"/>
            </a:solidFill>
            <a:tailEnd type="oval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5625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4067944" y="2112470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4199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3936元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空调商品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34125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3899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156176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228184" y="264375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300192" y="307580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4067944" y="1131590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NO:1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155926"/>
            <a:ext cx="3528392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1.5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匹  超低价   高性价比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35496" y="939373"/>
            <a:ext cx="41044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格力空调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KFR-35GW/(35583)FNAa-A2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图片 22" descr="C:\Documents and Settings\sihuadong-shyl\桌面\微信截图_20160816121558.pn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2211710"/>
            <a:ext cx="3168352" cy="1769368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17"/>
          <p:cNvSpPr>
            <a:spLocks noChangeArrowheads="1"/>
          </p:cNvSpPr>
          <p:nvPr/>
        </p:nvSpPr>
        <p:spPr bwMode="auto">
          <a:xfrm>
            <a:off x="3995738" y="2066925"/>
            <a:ext cx="42894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京 东 价 </a:t>
            </a:r>
            <a:r>
              <a:rPr lang="en-US" altLang="zh-CN" sz="2400" b="1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:</a:t>
            </a:r>
            <a:r>
              <a:rPr lang="zh-CN" altLang="en-US" sz="2400" b="1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   </a:t>
            </a:r>
            <a:r>
              <a:rPr lang="zh-CN" altLang="en-US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￥</a:t>
            </a:r>
            <a:r>
              <a:rPr lang="en-US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5200</a:t>
            </a:r>
            <a:r>
              <a:rPr lang="zh-CN" altLang="en-US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元</a:t>
            </a:r>
            <a:endParaRPr lang="en-US" sz="240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400" b="1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苏宁易购价</a:t>
            </a:r>
            <a:r>
              <a:rPr lang="en-US" altLang="zh-CN" sz="2400" b="1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:</a:t>
            </a:r>
            <a:r>
              <a:rPr lang="zh-CN" altLang="en-US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￥</a:t>
            </a:r>
            <a:r>
              <a:rPr lang="en-US" altLang="zh-CN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5200</a:t>
            </a:r>
            <a:r>
              <a:rPr lang="zh-CN" altLang="en-US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元</a:t>
            </a:r>
            <a:endParaRPr lang="en-US" sz="240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14000"/>
              </a:lnSpc>
            </a:pPr>
            <a:r>
              <a:rPr lang="en-US" sz="2400" b="1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</a:t>
            </a:r>
            <a:r>
              <a:rPr lang="zh-CN" altLang="en-US" sz="2400" b="1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个月均价 :</a:t>
            </a:r>
            <a:r>
              <a:rPr lang="en-US" altLang="zh-CN" sz="2400" b="1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</a:t>
            </a:r>
            <a:r>
              <a:rPr lang="zh-CN" altLang="en-US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￥</a:t>
            </a:r>
            <a:r>
              <a:rPr lang="en-US" altLang="zh-CN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5080</a:t>
            </a:r>
            <a:r>
              <a:rPr lang="en-US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元</a:t>
            </a:r>
            <a:endParaRPr lang="zh-CN" altLang="en-US" sz="240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0" y="246063"/>
            <a:ext cx="9144000" cy="596900"/>
            <a:chOff x="0" y="0"/>
            <a:chExt cx="9143999" cy="597574"/>
          </a:xfrm>
          <a:solidFill>
            <a:srgbClr val="FF6600"/>
          </a:solidFill>
        </p:grpSpPr>
        <p:sp>
          <p:nvSpPr>
            <p:cNvPr id="49169" name="矩形 4"/>
            <p:cNvSpPr>
              <a:spLocks noChangeArrowheads="1"/>
            </p:cNvSpPr>
            <p:nvPr/>
          </p:nvSpPr>
          <p:spPr bwMode="auto">
            <a:xfrm>
              <a:off x="2483767" y="0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9170" name="矩形 4"/>
            <p:cNvSpPr>
              <a:spLocks noChangeArrowheads="1"/>
            </p:cNvSpPr>
            <p:nvPr/>
          </p:nvSpPr>
          <p:spPr bwMode="auto">
            <a:xfrm>
              <a:off x="0" y="1266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9171" name="矩形 8"/>
            <p:cNvSpPr>
              <a:spLocks noChangeArrowheads="1"/>
            </p:cNvSpPr>
            <p:nvPr/>
          </p:nvSpPr>
          <p:spPr bwMode="auto">
            <a:xfrm>
              <a:off x="2555775" y="12799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空调商品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388" y="3527425"/>
            <a:ext cx="1357312" cy="1347788"/>
            <a:chOff x="0" y="0"/>
            <a:chExt cx="995" cy="407"/>
          </a:xfrm>
        </p:grpSpPr>
        <p:pic>
          <p:nvPicPr>
            <p:cNvPr id="49167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68" name="Text Box 10"/>
            <p:cNvSpPr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亲友</a:t>
              </a:r>
              <a:endParaRPr lang="en-US" sz="35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r>
                <a:rPr lang="zh-CN" altLang="en-US" sz="35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专享</a:t>
              </a:r>
            </a:p>
          </p:txBody>
        </p:sp>
      </p:grpSp>
      <p:sp>
        <p:nvSpPr>
          <p:cNvPr id="49158" name="Text Box 35"/>
          <p:cNvSpPr>
            <a:spLocks noChangeArrowheads="1"/>
          </p:cNvSpPr>
          <p:nvPr/>
        </p:nvSpPr>
        <p:spPr bwMode="auto">
          <a:xfrm>
            <a:off x="5003800" y="3435350"/>
            <a:ext cx="40366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dirty="0" smtClean="0">
                <a:solidFill>
                  <a:srgbClr val="C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4599</a:t>
            </a:r>
            <a:r>
              <a:rPr lang="zh-CN" altLang="en-US" sz="9600" i="1" dirty="0" smtClean="0">
                <a:solidFill>
                  <a:srgbClr val="C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dirty="0">
                <a:solidFill>
                  <a:srgbClr val="C00000"/>
                </a:solidFill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dirty="0">
              <a:solidFill>
                <a:srgbClr val="C00000"/>
              </a:solidFill>
              <a:sym typeface="Arial" pitchFamily="34" charset="0"/>
            </a:endParaRPr>
          </a:p>
        </p:txBody>
      </p:sp>
      <p:sp>
        <p:nvSpPr>
          <p:cNvPr id="49159" name="直接连接符 29"/>
          <p:cNvSpPr>
            <a:spLocks noChangeShapeType="1"/>
          </p:cNvSpPr>
          <p:nvPr/>
        </p:nvSpPr>
        <p:spPr bwMode="auto">
          <a:xfrm flipV="1">
            <a:off x="6300788" y="2139950"/>
            <a:ext cx="1428750" cy="357188"/>
          </a:xfrm>
          <a:prstGeom prst="line">
            <a:avLst/>
          </a:prstGeom>
          <a:noFill/>
          <a:ln w="2540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60" name="直接连接符 30"/>
          <p:cNvSpPr>
            <a:spLocks noChangeShapeType="1"/>
          </p:cNvSpPr>
          <p:nvPr/>
        </p:nvSpPr>
        <p:spPr bwMode="auto">
          <a:xfrm flipV="1">
            <a:off x="6227763" y="2571750"/>
            <a:ext cx="1428750" cy="357188"/>
          </a:xfrm>
          <a:prstGeom prst="line">
            <a:avLst/>
          </a:prstGeom>
          <a:noFill/>
          <a:ln w="2540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61" name="直接连接符 31"/>
          <p:cNvSpPr>
            <a:spLocks noChangeShapeType="1"/>
          </p:cNvSpPr>
          <p:nvPr/>
        </p:nvSpPr>
        <p:spPr bwMode="auto">
          <a:xfrm flipV="1">
            <a:off x="6156325" y="3003550"/>
            <a:ext cx="1428750" cy="357188"/>
          </a:xfrm>
          <a:prstGeom prst="line">
            <a:avLst/>
          </a:prstGeom>
          <a:noFill/>
          <a:ln w="2540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62" name="矩形 84"/>
          <p:cNvSpPr>
            <a:spLocks noChangeArrowheads="1"/>
          </p:cNvSpPr>
          <p:nvPr/>
        </p:nvSpPr>
        <p:spPr bwMode="auto">
          <a:xfrm>
            <a:off x="3995738" y="1092200"/>
            <a:ext cx="4249737" cy="8318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推荐理由：</a:t>
            </a:r>
            <a:endParaRPr 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前三月品牌畅销排名</a:t>
            </a:r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NO:2</a:t>
            </a:r>
            <a:endParaRPr lang="zh-CN" altLang="en-US"/>
          </a:p>
        </p:txBody>
      </p:sp>
      <p:sp>
        <p:nvSpPr>
          <p:cNvPr id="49163" name="TextBox 37"/>
          <p:cNvSpPr>
            <a:spLocks noChangeArrowheads="1"/>
          </p:cNvSpPr>
          <p:nvPr/>
        </p:nvSpPr>
        <p:spPr bwMode="auto">
          <a:xfrm>
            <a:off x="179388" y="3795713"/>
            <a:ext cx="3529012" cy="923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功能卖点：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1.5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匹变频  直流变频、静音大风量、强力运转   </a:t>
            </a:r>
            <a:r>
              <a: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级能效</a:t>
            </a:r>
          </a:p>
        </p:txBody>
      </p:sp>
      <p:sp>
        <p:nvSpPr>
          <p:cNvPr id="49164" name="矩形 15"/>
          <p:cNvSpPr>
            <a:spLocks noChangeArrowheads="1"/>
          </p:cNvSpPr>
          <p:nvPr/>
        </p:nvSpPr>
        <p:spPr bwMode="auto">
          <a:xfrm>
            <a:off x="107950" y="1092200"/>
            <a:ext cx="41036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三菱电机空调</a:t>
            </a:r>
            <a:endParaRPr lang="en-US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MSZ-RFJ12VA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49166" name="Picture 29" descr="c:\program files\wineim 6\users\130\temp\1c15049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2209800"/>
            <a:ext cx="3384550" cy="1225550"/>
          </a:xfrm>
          <a:prstGeom prst="rect">
            <a:avLst/>
          </a:prstGeom>
          <a:noFill/>
          <a:ln w="9525">
            <a:solidFill>
              <a:srgbClr val="0F243E"/>
            </a:solidFill>
            <a:miter lim="800000"/>
            <a:headEnd/>
            <a:tailEnd/>
          </a:ln>
        </p:spPr>
      </p:pic>
      <p:pic>
        <p:nvPicPr>
          <p:cNvPr id="19" name="图片 18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95936" y="2067694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6599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6599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5766元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空调商品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4932040" y="3435846"/>
            <a:ext cx="435728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5699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300192" y="2139702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228184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156176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92681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NO:1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3795886"/>
            <a:ext cx="3528392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1.5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匹变频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直流变频、静音大风量、强力运转  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级能效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1092681"/>
            <a:ext cx="41044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三菱电机空调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MSZ-ZFJ12VA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Picture 29" descr="c:\program files\wineim 6\users\130\temp\1c15049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2209357"/>
            <a:ext cx="3384282" cy="1226489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C:\Documents and Settings\sihuadong-shyl\Local Settings\Temp\HZ$D.019.1933\9_副本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20072" y="555526"/>
            <a:ext cx="316835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C:\Documents and Settings\sihuadong-shyl\Local Settings\Temp\HZ$D.019.1933\9_副本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51470"/>
            <a:ext cx="316835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" descr="C:\Documents and Settings\zhangsijie1\桌面\燃烧数字+海水\海水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2" y="555526"/>
            <a:ext cx="2428892" cy="2292566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264687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空调品牌折扣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" name="灯片编号占位符 5"/>
          <p:cNvSpPr>
            <a:spLocks noGrp="1" noChangeArrowheads="1"/>
          </p:cNvSpPr>
          <p:nvPr/>
        </p:nvSpPr>
        <p:spPr bwMode="auto">
          <a:xfrm>
            <a:off x="6624638" y="4011910"/>
            <a:ext cx="2123826" cy="274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75628B0D-BFB4-4DFA-ABD3-97336FC14063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sym typeface="宋体" pitchFamily="2" charset="-122"/>
              </a:rPr>
              <a:pPr algn="r"/>
              <a:t>43</a:t>
            </a:fld>
            <a:endParaRPr lang="zh-CN" altLang="en-US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496" y="1300164"/>
            <a:ext cx="2062212" cy="7675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空调</a:t>
            </a:r>
            <a:endParaRPr lang="zh-CN" altLang="en-US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6" name="Picture 11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42910" y="2930809"/>
            <a:ext cx="1924035" cy="750606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7" name="Picture 18" descr="海尔LOGO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39" t="17685" r="10612" b="18401"/>
          <a:stretch>
            <a:fillRect/>
          </a:stretch>
        </p:blipFill>
        <p:spPr>
          <a:xfrm>
            <a:off x="3979872" y="3824266"/>
            <a:ext cx="1374524" cy="74774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" name="Picture 10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071670" y="3859266"/>
            <a:ext cx="1496473" cy="65559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9" name="Picture 16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7373783" y="1567375"/>
            <a:ext cx="1734721" cy="356303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" name="Picture 14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6948264" y="915566"/>
            <a:ext cx="2160240" cy="43864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1" name="矩形 20"/>
          <p:cNvSpPr/>
          <p:nvPr/>
        </p:nvSpPr>
        <p:spPr>
          <a:xfrm>
            <a:off x="5076056" y="3479383"/>
            <a:ext cx="924440" cy="4605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</a:rPr>
              <a:t>折起</a:t>
            </a:r>
            <a:endParaRPr lang="zh-CN" altLang="en-US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</a:endParaRPr>
          </a:p>
        </p:txBody>
      </p:sp>
      <p:sp>
        <p:nvSpPr>
          <p:cNvPr id="24" name="矩形 66"/>
          <p:cNvSpPr>
            <a:spLocks noChangeArrowheads="1"/>
          </p:cNvSpPr>
          <p:nvPr/>
        </p:nvSpPr>
        <p:spPr bwMode="auto">
          <a:xfrm>
            <a:off x="0" y="4605355"/>
            <a:ext cx="9144000" cy="538163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爆款机型，每人限购一台，售完为止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Picture 2" descr="C:\Documents and Settings\zhangsijie1\桌面\燃烧数字+海水\7_副本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427984" y="2059856"/>
            <a:ext cx="864096" cy="1592014"/>
          </a:xfrm>
          <a:prstGeom prst="rect">
            <a:avLst/>
          </a:prstGeom>
          <a:noFill/>
        </p:spPr>
      </p:pic>
      <p:pic>
        <p:nvPicPr>
          <p:cNvPr id="28" name="图片 27" descr="C:\Documents and Settings\sihuadong-shyl\Local Settings\Temp\HZ$D.070.2587\3_副本.jpg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380312" y="2455143"/>
            <a:ext cx="12192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/>
          <p:cNvSpPr/>
          <p:nvPr/>
        </p:nvSpPr>
        <p:spPr>
          <a:xfrm>
            <a:off x="8028384" y="3723878"/>
            <a:ext cx="924440" cy="4605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</a:rPr>
              <a:t>折起</a:t>
            </a:r>
            <a:endParaRPr lang="zh-CN" altLang="en-US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</a:endParaRPr>
          </a:p>
        </p:txBody>
      </p:sp>
      <p:pic>
        <p:nvPicPr>
          <p:cNvPr id="29" name="图片 28" descr="C:\Documents and Settings\sihuadong-shyl\桌面\PPT.png"/>
          <p:cNvPicPr/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C:\Documents and Settings\sihuadong-shyl\桌面\微信截图_20161115100145.png"/>
          <p:cNvPicPr/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8"/>
          <p:cNvSpPr>
            <a:spLocks noChangeArrowheads="1"/>
          </p:cNvSpPr>
          <p:nvPr/>
        </p:nvSpPr>
        <p:spPr bwMode="auto">
          <a:xfrm>
            <a:off x="2483768" y="987574"/>
            <a:ext cx="79208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三个月均价基础</a:t>
            </a:r>
            <a:endParaRPr lang="zh-CN" altLang="en-US" sz="105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矩形 8"/>
          <p:cNvSpPr>
            <a:spLocks noChangeArrowheads="1"/>
          </p:cNvSpPr>
          <p:nvPr/>
        </p:nvSpPr>
        <p:spPr bwMode="auto">
          <a:xfrm>
            <a:off x="5220072" y="1203598"/>
            <a:ext cx="79208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三个月均价基础</a:t>
            </a:r>
            <a:endParaRPr lang="zh-CN" altLang="en-US" sz="105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2" y="2683044"/>
            <a:ext cx="9144000" cy="111284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97752" y="271576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厨卫商品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C:\Documents and Settings\sihuadong-shyl\桌面\PPT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2355727"/>
            <a:ext cx="348230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7764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067694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厨卫商品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1665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1999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14563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84168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156176" y="293179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4067944" y="1131590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日本第一高端品牌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085659"/>
            <a:ext cx="309634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暖风烘干，智能除臭，双喷头清洗</a:t>
            </a:r>
          </a:p>
        </p:txBody>
      </p:sp>
      <p:pic>
        <p:nvPicPr>
          <p:cNvPr id="19" name="图片 18" descr="C:\Documents and Settings\sihuadong-shyl\桌面\PPT.pn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22"/>
          <p:cNvSpPr/>
          <p:nvPr/>
        </p:nvSpPr>
        <p:spPr>
          <a:xfrm>
            <a:off x="179512" y="1131590"/>
            <a:ext cx="3685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伊奈座便器</a:t>
            </a:r>
            <a:r>
              <a:rPr lang="en-US" altLang="zh-CN" b="1" dirty="0" smtClean="0"/>
              <a:t>CEIX7AL1-0100510C0</a:t>
            </a:r>
            <a:endParaRPr lang="zh-CN" altLang="en-US" b="1" dirty="0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1635646"/>
            <a:ext cx="208823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1968454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2699元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厨卫商品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2396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2499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012160" y="2067694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84168" y="249974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156176" y="293179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948665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前三月品牌销量排名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NO:2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11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升燃气热水器 精准运算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35496" y="915566"/>
            <a:ext cx="46085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能率热水器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GQ-11A2AFE(12T)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567" y="1707654"/>
            <a:ext cx="163273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04046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5598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5598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3800元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厨卫商品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29797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3499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156176" y="2139702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228184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311602" y="293179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987574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前三月品牌销量排名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NO:7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电子脉冲点火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LED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数码显示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能率热水器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GQ-1380CAFE</a:t>
            </a:r>
          </a:p>
        </p:txBody>
      </p:sp>
      <p:pic>
        <p:nvPicPr>
          <p:cNvPr id="19" name="Picture 1" descr="C:\Documents and Settings\Gome\Application Data\Tencent\Users\512080962\QQ\WinTemp\RichOle\WVIM$U`OF6]CP(F%A`QAU~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851670"/>
            <a:ext cx="2085749" cy="2016224"/>
          </a:xfrm>
          <a:prstGeom prst="rect">
            <a:avLst/>
          </a:prstGeom>
          <a:noFill/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067694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3885元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厨卫商品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32842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3580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12160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84168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987574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NO:3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085659"/>
            <a:ext cx="3384376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智能恒温，节能高效，多重保护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39373"/>
            <a:ext cx="40324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林内热水器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RUS-13FEK(F)(T)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40" descr="000000000101105532_3_800x80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1851670"/>
            <a:ext cx="202827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微信截图_20161115100145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82975" y="2067694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6288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5973元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厨卫商品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08156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5580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940152" y="2139702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56176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228184" y="3003798"/>
            <a:ext cx="1368152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851920" y="915566"/>
            <a:ext cx="496855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前三月品牌销量排名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NO:1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085659"/>
            <a:ext cx="3384376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400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加仑即滤即饮更新鲜，专利三年长效滤芯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39373"/>
            <a:ext cx="40324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史密斯直饮水机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AR400-A1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779662"/>
            <a:ext cx="252028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spect="1"/>
          </p:cNvSpPr>
          <p:nvPr/>
        </p:nvSpPr>
        <p:spPr>
          <a:xfrm>
            <a:off x="4035214" y="3000344"/>
            <a:ext cx="1039367" cy="1521167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4125521" y="3568128"/>
            <a:ext cx="858753" cy="858753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>
            <a:spLocks noChangeAspect="1"/>
          </p:cNvSpPr>
          <p:nvPr/>
        </p:nvSpPr>
        <p:spPr>
          <a:xfrm rot="18095796">
            <a:off x="4789089" y="2586554"/>
            <a:ext cx="1039367" cy="1521167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 rot="18095796">
            <a:off x="5080903" y="3041712"/>
            <a:ext cx="858753" cy="858753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>
          <a:xfrm rot="3504204" flipV="1">
            <a:off x="4758190" y="1745027"/>
            <a:ext cx="1039367" cy="1521167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 rot="3504204" flipV="1">
            <a:off x="5050004" y="1952282"/>
            <a:ext cx="858753" cy="858753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>
            <a:spLocks noChangeAspect="1"/>
          </p:cNvSpPr>
          <p:nvPr/>
        </p:nvSpPr>
        <p:spPr>
          <a:xfrm rot="18095796" flipH="1" flipV="1">
            <a:off x="3291488" y="1732873"/>
            <a:ext cx="1039367" cy="1521167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 rot="18095796" flipH="1" flipV="1">
            <a:off x="3180288" y="1940128"/>
            <a:ext cx="858753" cy="858753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>
            <a:spLocks noChangeAspect="1"/>
          </p:cNvSpPr>
          <p:nvPr/>
        </p:nvSpPr>
        <p:spPr>
          <a:xfrm rot="3504204" flipH="1">
            <a:off x="3278317" y="2574136"/>
            <a:ext cx="1039367" cy="1521167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 rot="3504204" flipH="1">
            <a:off x="3167117" y="3029294"/>
            <a:ext cx="858753" cy="858753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 flipV="1">
            <a:off x="4035214" y="1310099"/>
            <a:ext cx="1039367" cy="1521167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 flipV="1">
            <a:off x="4125521" y="1404728"/>
            <a:ext cx="858753" cy="858753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4381527" y="3804175"/>
            <a:ext cx="324082" cy="339743"/>
            <a:chOff x="7002627" y="828237"/>
            <a:chExt cx="444697" cy="466185"/>
          </a:xfrm>
          <a:solidFill>
            <a:srgbClr val="170712"/>
          </a:solidFill>
          <a:effectLst/>
        </p:grpSpPr>
        <p:sp>
          <p:nvSpPr>
            <p:cNvPr id="15" name="Freeform 11"/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365339" y="2230153"/>
            <a:ext cx="289881" cy="311957"/>
            <a:chOff x="7005429" y="4859473"/>
            <a:chExt cx="466184" cy="501686"/>
          </a:xfrm>
          <a:solidFill>
            <a:srgbClr val="7D2821"/>
          </a:solidFill>
          <a:effectLst/>
        </p:grpSpPr>
        <p:sp>
          <p:nvSpPr>
            <p:cNvPr id="24" name="Freeform 154"/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50604" y="1679506"/>
            <a:ext cx="411491" cy="312651"/>
            <a:chOff x="4268086" y="4221191"/>
            <a:chExt cx="509646" cy="387231"/>
          </a:xfrm>
          <a:solidFill>
            <a:srgbClr val="431720"/>
          </a:solidFill>
          <a:effectLst/>
        </p:grpSpPr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5368977" y="3337990"/>
            <a:ext cx="348146" cy="293420"/>
            <a:chOff x="3526102" y="915987"/>
            <a:chExt cx="560236" cy="472172"/>
          </a:xfrm>
          <a:solidFill>
            <a:srgbClr val="2E0815"/>
          </a:solidFill>
          <a:effectLst/>
        </p:grpSpPr>
        <p:sp>
          <p:nvSpPr>
            <p:cNvPr id="33" name="Freeform 5"/>
            <p:cNvSpPr/>
            <p:nvPr/>
          </p:nvSpPr>
          <p:spPr bwMode="auto">
            <a:xfrm>
              <a:off x="3526102" y="992809"/>
              <a:ext cx="370992" cy="249202"/>
            </a:xfrm>
            <a:custGeom>
              <a:avLst/>
              <a:gdLst>
                <a:gd name="T0" fmla="*/ 594 w 594"/>
                <a:gd name="T1" fmla="*/ 0 h 399"/>
                <a:gd name="T2" fmla="*/ 0 w 594"/>
                <a:gd name="T3" fmla="*/ 82 h 399"/>
                <a:gd name="T4" fmla="*/ 59 w 594"/>
                <a:gd name="T5" fmla="*/ 399 h 399"/>
                <a:gd name="T6" fmla="*/ 454 w 594"/>
                <a:gd name="T7" fmla="*/ 399 h 399"/>
                <a:gd name="T8" fmla="*/ 594 w 59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399">
                  <a:moveTo>
                    <a:pt x="594" y="0"/>
                  </a:moveTo>
                  <a:lnTo>
                    <a:pt x="0" y="82"/>
                  </a:lnTo>
                  <a:lnTo>
                    <a:pt x="59" y="399"/>
                  </a:lnTo>
                  <a:lnTo>
                    <a:pt x="454" y="399"/>
                  </a:lnTo>
                  <a:lnTo>
                    <a:pt x="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3569197" y="915987"/>
              <a:ext cx="517141" cy="382234"/>
            </a:xfrm>
            <a:custGeom>
              <a:avLst/>
              <a:gdLst>
                <a:gd name="T0" fmla="*/ 339 w 350"/>
                <a:gd name="T1" fmla="*/ 0 h 259"/>
                <a:gd name="T2" fmla="*/ 271 w 350"/>
                <a:gd name="T3" fmla="*/ 0 h 259"/>
                <a:gd name="T4" fmla="*/ 271 w 350"/>
                <a:gd name="T5" fmla="*/ 0 h 259"/>
                <a:gd name="T6" fmla="*/ 269 w 350"/>
                <a:gd name="T7" fmla="*/ 1 h 259"/>
                <a:gd name="T8" fmla="*/ 267 w 350"/>
                <a:gd name="T9" fmla="*/ 1 h 259"/>
                <a:gd name="T10" fmla="*/ 265 w 350"/>
                <a:gd name="T11" fmla="*/ 2 h 259"/>
                <a:gd name="T12" fmla="*/ 264 w 350"/>
                <a:gd name="T13" fmla="*/ 3 h 259"/>
                <a:gd name="T14" fmla="*/ 263 w 350"/>
                <a:gd name="T15" fmla="*/ 5 h 259"/>
                <a:gd name="T16" fmla="*/ 261 w 350"/>
                <a:gd name="T17" fmla="*/ 7 h 259"/>
                <a:gd name="T18" fmla="*/ 261 w 350"/>
                <a:gd name="T19" fmla="*/ 7 h 259"/>
                <a:gd name="T20" fmla="*/ 176 w 350"/>
                <a:gd name="T21" fmla="*/ 238 h 259"/>
                <a:gd name="T22" fmla="*/ 10 w 350"/>
                <a:gd name="T23" fmla="*/ 238 h 259"/>
                <a:gd name="T24" fmla="*/ 0 w 350"/>
                <a:gd name="T25" fmla="*/ 248 h 259"/>
                <a:gd name="T26" fmla="*/ 10 w 350"/>
                <a:gd name="T27" fmla="*/ 259 h 259"/>
                <a:gd name="T28" fmla="*/ 184 w 350"/>
                <a:gd name="T29" fmla="*/ 259 h 259"/>
                <a:gd name="T30" fmla="*/ 187 w 350"/>
                <a:gd name="T31" fmla="*/ 258 h 259"/>
                <a:gd name="T32" fmla="*/ 188 w 350"/>
                <a:gd name="T33" fmla="*/ 258 h 259"/>
                <a:gd name="T34" fmla="*/ 191 w 350"/>
                <a:gd name="T35" fmla="*/ 256 h 259"/>
                <a:gd name="T36" fmla="*/ 191 w 350"/>
                <a:gd name="T37" fmla="*/ 255 h 259"/>
                <a:gd name="T38" fmla="*/ 193 w 350"/>
                <a:gd name="T39" fmla="*/ 253 h 259"/>
                <a:gd name="T40" fmla="*/ 194 w 350"/>
                <a:gd name="T41" fmla="*/ 252 h 259"/>
                <a:gd name="T42" fmla="*/ 194 w 350"/>
                <a:gd name="T43" fmla="*/ 252 h 259"/>
                <a:gd name="T44" fmla="*/ 279 w 350"/>
                <a:gd name="T45" fmla="*/ 21 h 259"/>
                <a:gd name="T46" fmla="*/ 339 w 350"/>
                <a:gd name="T47" fmla="*/ 21 h 259"/>
                <a:gd name="T48" fmla="*/ 350 w 350"/>
                <a:gd name="T49" fmla="*/ 11 h 259"/>
                <a:gd name="T50" fmla="*/ 339 w 350"/>
                <a:gd name="T5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0" h="259">
                  <a:moveTo>
                    <a:pt x="339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0" y="0"/>
                    <a:pt x="269" y="1"/>
                    <a:pt x="269" y="1"/>
                  </a:cubicBezTo>
                  <a:cubicBezTo>
                    <a:pt x="268" y="1"/>
                    <a:pt x="267" y="1"/>
                    <a:pt x="267" y="1"/>
                  </a:cubicBezTo>
                  <a:cubicBezTo>
                    <a:pt x="266" y="1"/>
                    <a:pt x="266" y="2"/>
                    <a:pt x="265" y="2"/>
                  </a:cubicBezTo>
                  <a:cubicBezTo>
                    <a:pt x="265" y="3"/>
                    <a:pt x="264" y="3"/>
                    <a:pt x="264" y="3"/>
                  </a:cubicBezTo>
                  <a:cubicBezTo>
                    <a:pt x="263" y="4"/>
                    <a:pt x="263" y="4"/>
                    <a:pt x="263" y="5"/>
                  </a:cubicBezTo>
                  <a:cubicBezTo>
                    <a:pt x="262" y="6"/>
                    <a:pt x="262" y="6"/>
                    <a:pt x="261" y="7"/>
                  </a:cubicBezTo>
                  <a:cubicBezTo>
                    <a:pt x="261" y="7"/>
                    <a:pt x="261" y="7"/>
                    <a:pt x="261" y="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4" y="238"/>
                    <a:pt x="0" y="243"/>
                    <a:pt x="0" y="248"/>
                  </a:cubicBezTo>
                  <a:cubicBezTo>
                    <a:pt x="0" y="254"/>
                    <a:pt x="4" y="259"/>
                    <a:pt x="10" y="259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5" y="259"/>
                    <a:pt x="186" y="259"/>
                    <a:pt x="187" y="258"/>
                  </a:cubicBezTo>
                  <a:cubicBezTo>
                    <a:pt x="188" y="258"/>
                    <a:pt x="188" y="258"/>
                    <a:pt x="188" y="258"/>
                  </a:cubicBezTo>
                  <a:cubicBezTo>
                    <a:pt x="189" y="257"/>
                    <a:pt x="190" y="257"/>
                    <a:pt x="191" y="256"/>
                  </a:cubicBezTo>
                  <a:cubicBezTo>
                    <a:pt x="191" y="256"/>
                    <a:pt x="191" y="256"/>
                    <a:pt x="191" y="255"/>
                  </a:cubicBezTo>
                  <a:cubicBezTo>
                    <a:pt x="192" y="255"/>
                    <a:pt x="193" y="254"/>
                    <a:pt x="193" y="253"/>
                  </a:cubicBezTo>
                  <a:cubicBezTo>
                    <a:pt x="193" y="253"/>
                    <a:pt x="193" y="253"/>
                    <a:pt x="194" y="252"/>
                  </a:cubicBezTo>
                  <a:cubicBezTo>
                    <a:pt x="194" y="252"/>
                    <a:pt x="194" y="252"/>
                    <a:pt x="194" y="252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45" y="21"/>
                    <a:pt x="350" y="17"/>
                    <a:pt x="350" y="11"/>
                  </a:cubicBezTo>
                  <a:cubicBezTo>
                    <a:pt x="350" y="5"/>
                    <a:pt x="345" y="0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7"/>
            <p:cNvSpPr>
              <a:spLocks noChangeArrowheads="1"/>
            </p:cNvSpPr>
            <p:nvPr/>
          </p:nvSpPr>
          <p:spPr bwMode="auto">
            <a:xfrm>
              <a:off x="358668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Oval 8"/>
            <p:cNvSpPr>
              <a:spLocks noChangeArrowheads="1"/>
            </p:cNvSpPr>
            <p:nvPr/>
          </p:nvSpPr>
          <p:spPr bwMode="auto">
            <a:xfrm>
              <a:off x="377280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32916" y="2250317"/>
            <a:ext cx="288740" cy="276147"/>
            <a:chOff x="1004888" y="993775"/>
            <a:chExt cx="2438400" cy="2332038"/>
          </a:xfrm>
          <a:solidFill>
            <a:srgbClr val="3D0F19"/>
          </a:solidFill>
          <a:effectLst/>
        </p:grpSpPr>
        <p:sp>
          <p:nvSpPr>
            <p:cNvPr id="38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任意多边形 38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Freeform 223"/>
          <p:cNvSpPr/>
          <p:nvPr/>
        </p:nvSpPr>
        <p:spPr bwMode="auto">
          <a:xfrm>
            <a:off x="3435589" y="3337564"/>
            <a:ext cx="301619" cy="244619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1D081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文本框 43"/>
          <p:cNvSpPr txBox="1"/>
          <p:nvPr/>
        </p:nvSpPr>
        <p:spPr>
          <a:xfrm>
            <a:off x="538183" y="1841677"/>
            <a:ext cx="2299148" cy="65402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送安延误，超时理赔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7" name="文本框 185"/>
          <p:cNvSpPr txBox="1"/>
          <p:nvPr/>
        </p:nvSpPr>
        <p:spPr>
          <a:xfrm>
            <a:off x="2346722" y="339212"/>
            <a:ext cx="431757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服务承诺，购物无忧！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329200" y="575816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215911" y="552080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3"/>
          <p:cNvSpPr txBox="1"/>
          <p:nvPr/>
        </p:nvSpPr>
        <p:spPr>
          <a:xfrm>
            <a:off x="538123" y="2615724"/>
            <a:ext cx="2299148" cy="65402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多收费用，三倍返还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" name="文本框 43"/>
          <p:cNvSpPr txBox="1"/>
          <p:nvPr/>
        </p:nvSpPr>
        <p:spPr>
          <a:xfrm>
            <a:off x="6333865" y="2526464"/>
            <a:ext cx="2299148" cy="65402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服务诉求</a:t>
            </a:r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，快速回复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2" name="文本框 43"/>
          <p:cNvSpPr txBox="1"/>
          <p:nvPr/>
        </p:nvSpPr>
        <p:spPr>
          <a:xfrm>
            <a:off x="6306971" y="1851319"/>
            <a:ext cx="2299148" cy="65402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正品行货，假一赔三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4" name="文本框 43"/>
          <p:cNvSpPr txBox="1"/>
          <p:nvPr/>
        </p:nvSpPr>
        <p:spPr>
          <a:xfrm>
            <a:off x="491507" y="3430585"/>
            <a:ext cx="2299148" cy="65402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专业维修，一日初检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5" name="文本框 43"/>
          <p:cNvSpPr txBox="1"/>
          <p:nvPr/>
        </p:nvSpPr>
        <p:spPr>
          <a:xfrm>
            <a:off x="6360733" y="3383670"/>
            <a:ext cx="2299148" cy="65402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一亿质保，先行赔付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6" name="文本框 43"/>
          <p:cNvSpPr txBox="1"/>
          <p:nvPr/>
        </p:nvSpPr>
        <p:spPr>
          <a:xfrm>
            <a:off x="506258" y="4153615"/>
            <a:ext cx="2299148" cy="65402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空调保养，免费清洗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7" name="文本框 43"/>
          <p:cNvSpPr txBox="1"/>
          <p:nvPr/>
        </p:nvSpPr>
        <p:spPr>
          <a:xfrm>
            <a:off x="6403442" y="4039203"/>
            <a:ext cx="2299148" cy="65402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9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电器方案，免费设计</a:t>
            </a:r>
            <a:endParaRPr lang="en-US" altLang="zh-CN" sz="1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8" name="文本框 43"/>
          <p:cNvSpPr txBox="1"/>
          <p:nvPr/>
        </p:nvSpPr>
        <p:spPr>
          <a:xfrm>
            <a:off x="2014269" y="4580137"/>
            <a:ext cx="2837293" cy="361637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9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厨房电器，免费预埋烟管</a:t>
            </a:r>
            <a:endParaRPr lang="en-US" altLang="zh-CN" sz="19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9" name="文本框 43"/>
          <p:cNvSpPr txBox="1"/>
          <p:nvPr/>
        </p:nvSpPr>
        <p:spPr>
          <a:xfrm>
            <a:off x="4984274" y="4580137"/>
            <a:ext cx="2299148" cy="361637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9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家安保，更安心</a:t>
            </a:r>
            <a:endParaRPr lang="en-US" altLang="zh-CN" sz="19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0" name="文本框 43"/>
          <p:cNvSpPr txBox="1"/>
          <p:nvPr/>
        </p:nvSpPr>
        <p:spPr>
          <a:xfrm>
            <a:off x="3473844" y="883003"/>
            <a:ext cx="2299148" cy="65402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19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全国包邮，放心购物</a:t>
            </a:r>
            <a:endParaRPr lang="en-US" altLang="zh-CN" sz="19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35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95936" y="2112470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5842元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厨卫商品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2995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5549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012160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56176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228184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4139952" y="987574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NO:1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085659"/>
            <a:ext cx="309634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防爆钢化玻璃，超大吸力，自动清洗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35496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西门子烟灶套餐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LC45SK959+ER76F232MQ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716" y="1686710"/>
            <a:ext cx="2376091" cy="110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717" y="2968749"/>
            <a:ext cx="2376091" cy="104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1968454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7299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7015元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厨卫商品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753948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4895237" y="3435846"/>
            <a:ext cx="435728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6599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14563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84168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156176" y="293179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948665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前三月品牌销量排名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NO:11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3795886"/>
            <a:ext cx="3096344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旋风接力水流喷射系统，飞碟高效速热盘，零能耗余热烘干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35496" y="915566"/>
            <a:ext cx="46085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方太洗碗机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JBSD2T-Q3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779662"/>
            <a:ext cx="28670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54983" y="2067694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7570元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厨卫商品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37383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7188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940152" y="2139702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12160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228184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20673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高端烟灶套餐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3891701"/>
            <a:ext cx="3312368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搭载双劲芯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3.0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系统，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360°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龙卷吸烟，三大火力科技，零秒延时点火，高效节能</a:t>
            </a: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老板烟灶套餐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8700+9B32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1677144"/>
            <a:ext cx="19621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067694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8196元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chemeClr val="accent6">
              <a:lumMod val="75000"/>
            </a:schemeClr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厨卫商品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17992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7399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14563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84168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987574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NO:8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085659"/>
            <a:ext cx="3384376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经典侧吸超强吸力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+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精确点火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39373"/>
            <a:ext cx="40324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方太烟灶套餐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JQ03TS+JA7G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 descr="u=2366799824,3738475255&amp;fm=11&amp;gp=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7544" y="1707654"/>
            <a:ext cx="2232248" cy="2232248"/>
          </a:xfrm>
          <a:prstGeom prst="rect">
            <a:avLst/>
          </a:prstGeom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2" y="2683044"/>
            <a:ext cx="9144000" cy="111284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97752" y="2715766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小家电商品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C:\Documents and Settings\sihuadong-shyl\桌面\PPT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2355727"/>
            <a:ext cx="348230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7764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223651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小家电商品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33746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339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14563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49974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285978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20673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新品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4026991" y="2067694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强劲风机大吸盘加热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美的电磁炉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KT2115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779662"/>
            <a:ext cx="2016224" cy="221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爆炸形 1 22"/>
          <p:cNvSpPr/>
          <p:nvPr/>
        </p:nvSpPr>
        <p:spPr bwMode="auto">
          <a:xfrm>
            <a:off x="1691680" y="2643758"/>
            <a:ext cx="2016224" cy="1440160"/>
          </a:xfrm>
          <a:prstGeom prst="irregularSeal1">
            <a:avLst/>
          </a:prstGeom>
          <a:solidFill>
            <a:srgbClr val="FF000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赠炒锅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067694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496元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2236510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小家电商品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360066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456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14563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12160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84168" y="293179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92681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前三月品牌销量排名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NO:8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快速解冻，均匀加热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格兰仕微波炉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G70F20CN1L-DG-S0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2054546"/>
            <a:ext cx="2674945" cy="1597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067694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632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2236510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小家电商品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33970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599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012160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56176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84168" y="293179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20673"/>
            <a:ext cx="367240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料理机排名前十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智能温控  仿生石磨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美的豆浆机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HJ13D11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779662"/>
            <a:ext cx="174564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爆炸形 1 22"/>
          <p:cNvSpPr/>
          <p:nvPr/>
        </p:nvSpPr>
        <p:spPr bwMode="auto">
          <a:xfrm>
            <a:off x="1691680" y="2643758"/>
            <a:ext cx="2016224" cy="1440160"/>
          </a:xfrm>
          <a:prstGeom prst="irregularSeal1">
            <a:avLst/>
          </a:prstGeom>
          <a:solidFill>
            <a:srgbClr val="FF000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赠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349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元足浴盆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2236510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小家电商品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386355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1299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14563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49974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285978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20673"/>
            <a:ext cx="367240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新品、赠品价值高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54983" y="2112470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3918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大容量，智能触控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美的电饭煲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MB-FS4006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6655" y="1851670"/>
            <a:ext cx="197309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爆炸形 1 22"/>
          <p:cNvSpPr/>
          <p:nvPr/>
        </p:nvSpPr>
        <p:spPr bwMode="auto">
          <a:xfrm>
            <a:off x="1835696" y="2643758"/>
            <a:ext cx="2016224" cy="1440160"/>
          </a:xfrm>
          <a:prstGeom prst="irregularSeal1">
            <a:avLst/>
          </a:prstGeom>
          <a:solidFill>
            <a:srgbClr val="FF000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赠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699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元面包机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95936" y="2112470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2763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2236510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小家电商品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01263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2299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940152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12160" y="264375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372200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20673"/>
            <a:ext cx="4536504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前三月品牌销量排名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NO:3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食品级材质、耐压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3M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净水器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CDW1202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779662"/>
            <a:ext cx="2447766" cy="2188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5"/>
          <p:cNvSpPr txBox="1"/>
          <p:nvPr/>
        </p:nvSpPr>
        <p:spPr>
          <a:xfrm>
            <a:off x="2200275" y="240506"/>
            <a:ext cx="4847749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优质异业合作单位！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329200" y="575816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7215911" y="552080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1101473"/>
              </p:ext>
            </p:extLst>
          </p:nvPr>
        </p:nvGraphicFramePr>
        <p:xfrm>
          <a:off x="4953007" y="1055696"/>
          <a:ext cx="3867150" cy="3589024"/>
        </p:xfrm>
        <a:graphic>
          <a:graphicData uri="http://schemas.openxmlformats.org/drawingml/2006/table">
            <a:tbl>
              <a:tblPr/>
              <a:tblGrid>
                <a:gridCol w="1933575"/>
                <a:gridCol w="1933575"/>
              </a:tblGrid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宝钢集团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上海市总工会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宝钢集团设备建造指挥中心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中国核工业第五建设有限公司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中石化上海分公司宝山基地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携程旅行网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中石油上海分公司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新浪乐居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上海立信会计学院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兴业银行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上海江南长兴造船有限责任公司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科大重工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月星家具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德力西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新华保险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外经贸大学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中国电信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复旦大学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上海希普拓机械有限公司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奥维斯公司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中国平安保险公司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麦德龙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中石化高桥油库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上海二建集团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太平洋保险公司普陀分公司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上海师范大学天华学院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远东宏信设备公司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戴纳密斯（上海）电子科技有限公司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华东理工大学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上海海立铸造有限公司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浦东烟草公司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中石化浦东分公司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4" name="Picture 2" descr="C:\Documents and Settings\zhaojun-shyl\桌面\图片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759" y="1468040"/>
            <a:ext cx="4610705" cy="303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208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82975" y="2112470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2990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2990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2236510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小家电商品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39703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2480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14563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084168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12160" y="300379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20673"/>
            <a:ext cx="367240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品类第一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b="1" dirty="0" smtClean="0"/>
              <a:t>手持式家用除螨无线无绳</a:t>
            </a:r>
            <a:endParaRPr lang="zh-CN" altLang="en-US" b="1" dirty="0"/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15566"/>
            <a:ext cx="41764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戴森</a:t>
            </a:r>
            <a:r>
              <a:rPr lang="en-US" altLang="zh-CN" sz="2400" b="1" dirty="0" smtClean="0"/>
              <a:t>(Dyson) </a:t>
            </a:r>
            <a:r>
              <a:rPr lang="zh-CN" altLang="en-US" sz="2400" b="1" dirty="0" smtClean="0"/>
              <a:t>吸尘器 </a:t>
            </a:r>
            <a:r>
              <a:rPr lang="en-US" altLang="zh-CN" sz="2400" b="1" dirty="0" smtClean="0"/>
              <a:t>V6 </a:t>
            </a:r>
            <a:r>
              <a:rPr lang="en-US" altLang="zh-CN" sz="2400" b="1" dirty="0" err="1" smtClean="0"/>
              <a:t>Motorhead</a:t>
            </a:r>
            <a:endParaRPr lang="en-US" altLang="zh-CN" sz="2400" b="1" dirty="0" smtClean="0"/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707654"/>
            <a:ext cx="1656184" cy="2200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95936" y="213970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3999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3999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3374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2236510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小家电商品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06072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2999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228184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372200" y="2643758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300192" y="307580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20673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NO:3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数码 电机 大吸力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莱克吸尘器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VC-SPD502-3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1635646"/>
            <a:ext cx="1800200" cy="232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爆炸形 1 22"/>
          <p:cNvSpPr/>
          <p:nvPr/>
        </p:nvSpPr>
        <p:spPr bwMode="auto">
          <a:xfrm>
            <a:off x="1547664" y="2643758"/>
            <a:ext cx="2016224" cy="1440160"/>
          </a:xfrm>
          <a:prstGeom prst="irregularSeal1">
            <a:avLst/>
          </a:prstGeom>
          <a:solidFill>
            <a:srgbClr val="FF0000"/>
          </a:solidFill>
          <a:ln w="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318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送加湿器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2236510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小家电商品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09439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3999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14563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49974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285978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20673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新品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04046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高效清洁，大净化量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莱克空气净化器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KJ603S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金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5" descr="C:\Documents and Settings\Gome\桌面\4668073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779662"/>
            <a:ext cx="2304256" cy="2160240"/>
          </a:xfrm>
          <a:prstGeom prst="rect">
            <a:avLst/>
          </a:prstGeom>
          <a:noFill/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Documents and Settings\zhangsijie1\桌面\燃烧数字+海水\8_副本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9146" y="142858"/>
            <a:ext cx="2928958" cy="3803206"/>
          </a:xfrm>
          <a:prstGeom prst="rect">
            <a:avLst/>
          </a:prstGeom>
          <a:noFill/>
        </p:spPr>
      </p:pic>
      <p:pic>
        <p:nvPicPr>
          <p:cNvPr id="28" name="Picture 5" descr="C:\Documents and Settings\zhangsijie1\桌面\燃烧数字+海水\海水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2" y="711232"/>
            <a:ext cx="2286016" cy="2292566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3057247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小家电品牌折扣</a:t>
              </a:r>
              <a:endParaRPr lang="en-US" altLang="zh-CN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pic>
        <p:nvPicPr>
          <p:cNvPr id="9" name="图片 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zhangsijie1\桌面\燃烧数字+海水\8_副本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35682" y="1983576"/>
            <a:ext cx="1508152" cy="2088372"/>
          </a:xfrm>
          <a:prstGeom prst="rect">
            <a:avLst/>
          </a:prstGeom>
          <a:noFill/>
        </p:spPr>
      </p:pic>
      <p:sp>
        <p:nvSpPr>
          <p:cNvPr id="11" name="灯片编号占位符 5"/>
          <p:cNvSpPr>
            <a:spLocks noGrp="1" noChangeArrowheads="1"/>
          </p:cNvSpPr>
          <p:nvPr/>
        </p:nvSpPr>
        <p:spPr bwMode="auto">
          <a:xfrm>
            <a:off x="6767514" y="4011227"/>
            <a:ext cx="2133600" cy="27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75628B0D-BFB4-4DFA-ABD3-97336FC14063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sym typeface="宋体" pitchFamily="2" charset="-122"/>
              </a:rPr>
              <a:pPr algn="r"/>
              <a:t>63</a:t>
            </a:fld>
            <a:endParaRPr lang="zh-CN" altLang="en-US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23528" y="3147814"/>
            <a:ext cx="1143008" cy="487444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6" name="Picture 13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971600" y="3795886"/>
            <a:ext cx="1511146" cy="705069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7" name="Picture 10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433769" y="3914790"/>
            <a:ext cx="2066925" cy="72866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8" name="矩形 17"/>
          <p:cNvSpPr/>
          <p:nvPr/>
        </p:nvSpPr>
        <p:spPr>
          <a:xfrm>
            <a:off x="142844" y="1514277"/>
            <a:ext cx="2071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小家电</a:t>
            </a:r>
            <a:endParaRPr lang="zh-CN" altLang="en-US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9" name="矩形 66"/>
          <p:cNvSpPr>
            <a:spLocks noChangeArrowheads="1"/>
          </p:cNvSpPr>
          <p:nvPr/>
        </p:nvSpPr>
        <p:spPr bwMode="auto">
          <a:xfrm>
            <a:off x="0" y="4605355"/>
            <a:ext cx="9144000" cy="538163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爆款机型，每人限购一台，售完为止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43504" y="3610283"/>
            <a:ext cx="92869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</a:rPr>
              <a:t>折起</a:t>
            </a:r>
            <a:endParaRPr lang="zh-CN" altLang="en-US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001024" y="2000246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967563" y="1128707"/>
            <a:ext cx="12477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691680" y="2859782"/>
            <a:ext cx="1143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715140" y="4000510"/>
            <a:ext cx="170535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895991" y="1357304"/>
            <a:ext cx="9620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3" descr="C:\Documents and Settings\zhangsijie1\桌面\燃烧数字+海水\5_副本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7500958" y="2786064"/>
            <a:ext cx="870863" cy="1143008"/>
          </a:xfrm>
          <a:prstGeom prst="rect">
            <a:avLst/>
          </a:prstGeom>
          <a:noFill/>
        </p:spPr>
      </p:pic>
      <p:sp>
        <p:nvSpPr>
          <p:cNvPr id="27" name="矩形 26"/>
          <p:cNvSpPr/>
          <p:nvPr/>
        </p:nvSpPr>
        <p:spPr>
          <a:xfrm>
            <a:off x="8143900" y="3500444"/>
            <a:ext cx="92869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</a:rPr>
              <a:t>折起</a:t>
            </a:r>
            <a:endParaRPr lang="zh-CN" altLang="en-US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</a:endParaRPr>
          </a:p>
        </p:txBody>
      </p:sp>
      <p:pic>
        <p:nvPicPr>
          <p:cNvPr id="30" name="图片 29" descr="C:\Documents and Settings\sihuadong-shyl\桌面\微信截图_20161115100145.png"/>
          <p:cNvPicPr/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8"/>
          <p:cNvSpPr>
            <a:spLocks noChangeArrowheads="1"/>
          </p:cNvSpPr>
          <p:nvPr/>
        </p:nvSpPr>
        <p:spPr bwMode="auto">
          <a:xfrm>
            <a:off x="2483768" y="987574"/>
            <a:ext cx="79208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三个月均价基础</a:t>
            </a:r>
            <a:endParaRPr lang="zh-CN" altLang="en-US" sz="105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矩形 8"/>
          <p:cNvSpPr>
            <a:spLocks noChangeArrowheads="1"/>
          </p:cNvSpPr>
          <p:nvPr/>
        </p:nvSpPr>
        <p:spPr bwMode="auto">
          <a:xfrm>
            <a:off x="5580112" y="915566"/>
            <a:ext cx="79208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三个月均价基础</a:t>
            </a:r>
            <a:endParaRPr lang="zh-CN" altLang="en-US" sz="105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2" y="2683044"/>
            <a:ext cx="9144000" cy="111284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97752" y="271576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通讯商品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C:\Documents and Settings\sihuadong-shyl\桌面\PPT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2355727"/>
            <a:ext cx="348230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7764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067694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599元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通讯商品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36519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599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228184" y="2094926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56176" y="259898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228184" y="295902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20673"/>
            <a:ext cx="424847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NO:10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双卡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4G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全网通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吋大屏  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Arial" charset="0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老人机 备用机 首选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395536" y="1020673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国美定制   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ZEE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手机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 descr="ZEE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1600" y="1923678"/>
            <a:ext cx="1800200" cy="1941261"/>
          </a:xfrm>
          <a:prstGeom prst="rect">
            <a:avLst/>
          </a:prstGeom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通讯商品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11522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1499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131590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NO.5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95936" y="2283718"/>
            <a:ext cx="4289425" cy="114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0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0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0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0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0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0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1798</a:t>
            </a:r>
            <a:r>
              <a:rPr lang="zh-CN" altLang="en-US" sz="20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0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0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0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0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0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0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1798</a:t>
            </a:r>
            <a:r>
              <a:rPr lang="zh-CN" altLang="en-US" sz="20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0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0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0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0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0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0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0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1676元</a:t>
            </a:r>
            <a:endParaRPr lang="zh-CN" altLang="en-US" sz="20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屏幕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5.5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英寸，真八核处理器，像素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800W+1300W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vivo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手机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V3Max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全网通版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 descr="v3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56652" y="1796762"/>
            <a:ext cx="2143140" cy="2143140"/>
          </a:xfrm>
          <a:prstGeom prst="rect">
            <a:avLst/>
          </a:prstGeom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15"/>
          <p:cNvSpPr>
            <a:spLocks noChangeArrowheads="1"/>
          </p:cNvSpPr>
          <p:nvPr/>
        </p:nvSpPr>
        <p:spPr bwMode="auto">
          <a:xfrm>
            <a:off x="7308304" y="4681835"/>
            <a:ext cx="41764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送贴膜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通讯商品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37273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1799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1092681"/>
            <a:ext cx="475252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新品、前三月品牌畅销排名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NO.9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51920" y="2112470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1999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1999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1998元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011910"/>
            <a:ext cx="345638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5.5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英寸，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4GB+32GB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，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美颜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4.0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，正面指纹识别，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Real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原声技术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87574"/>
            <a:ext cx="33843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OPPO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手机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A59S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5" y="1779662"/>
            <a:ext cx="191665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15"/>
          <p:cNvSpPr>
            <a:spLocks noChangeArrowheads="1"/>
          </p:cNvSpPr>
          <p:nvPr/>
        </p:nvSpPr>
        <p:spPr bwMode="auto">
          <a:xfrm>
            <a:off x="7308304" y="4681835"/>
            <a:ext cx="41764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送贴膜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通讯商品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05431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2099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14563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49974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285978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851920" y="1092681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NO.1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779912" y="213970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2599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2599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2346元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5.5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英寸，八核处理器，像素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800W+1600W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15566"/>
            <a:ext cx="41764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华为手机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麦芒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5(MLA-AL10)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全网版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4GB+64GB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金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 descr="麦芒5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043608" y="2139702"/>
            <a:ext cx="1700262" cy="1836283"/>
          </a:xfrm>
          <a:prstGeom prst="rect">
            <a:avLst/>
          </a:prstGeom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15"/>
          <p:cNvSpPr>
            <a:spLocks noChangeArrowheads="1"/>
          </p:cNvSpPr>
          <p:nvPr/>
        </p:nvSpPr>
        <p:spPr bwMode="auto">
          <a:xfrm>
            <a:off x="7308304" y="4681835"/>
            <a:ext cx="41764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送贴膜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6749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通讯商品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11843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2199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64661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1092681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新品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51920" y="213970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2399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2399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2399元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屏幕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英寸，八核处理器，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Arial" charset="0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像素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800W+1200W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华为手机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nova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全网通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4GB+64GB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金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 descr="NOVA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899592" y="1851669"/>
            <a:ext cx="1656184" cy="1944217"/>
          </a:xfrm>
          <a:prstGeom prst="rect">
            <a:avLst/>
          </a:prstGeom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15"/>
          <p:cNvSpPr>
            <a:spLocks noChangeArrowheads="1"/>
          </p:cNvSpPr>
          <p:nvPr/>
        </p:nvSpPr>
        <p:spPr bwMode="auto">
          <a:xfrm>
            <a:off x="7308304" y="4681835"/>
            <a:ext cx="41764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送贴膜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5"/>
          <p:cNvSpPr txBox="1"/>
          <p:nvPr/>
        </p:nvSpPr>
        <p:spPr>
          <a:xfrm>
            <a:off x="2068263" y="327346"/>
            <a:ext cx="595390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火爆的活动</a:t>
            </a:r>
            <a:r>
              <a:rPr lang="zh-CN" altLang="en-US" sz="3000" b="1" spc="225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，得到各方认可</a:t>
            </a:r>
            <a:r>
              <a:rPr lang="zh-CN" altLang="en-US" sz="3000" b="1" spc="225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3000" b="1" spc="22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329200" y="575816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7800975" y="552080"/>
            <a:ext cx="102744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306029" y="1379284"/>
            <a:ext cx="2472338" cy="157011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79094" y="1389095"/>
            <a:ext cx="2372379" cy="1592744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我们用最真诚的心和最优惠的价格感恩您的支持！感恩您</a:t>
            </a:r>
            <a:r>
              <a:rPr lang="en-US" altLang="zh-CN" sz="11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22</a:t>
            </a:r>
            <a:r>
              <a:rPr lang="zh-CN" altLang="en-US" sz="11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年以来的不离不弃</a:t>
            </a:r>
            <a:r>
              <a:rPr lang="zh-CN" altLang="en-US" sz="1100" b="1" dirty="0">
                <a:solidFill>
                  <a:schemeClr val="bg1"/>
                </a:solidFill>
                <a:latin typeface="微软雅黑" charset="0"/>
                <a:ea typeface="微软雅黑" charset="0"/>
                <a:sym typeface="+mn-ea"/>
              </a:rPr>
              <a:t>我们不断完善创新，从关注选择到专业分析，周全考虑到每个细节，每一分每一秒，用心努力，只为让您更满意！</a:t>
            </a:r>
            <a:endParaRPr lang="zh-CN" altLang="en-US" sz="11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21" name="Picture 9" descr="D:\照片汇总\2016年照片\2016.4.15人气照片\mmexport1460821896647.jpg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34656" y="3081666"/>
            <a:ext cx="2473200" cy="1571400"/>
          </a:xfrm>
          <a:prstGeom prst="rect">
            <a:avLst/>
          </a:prstGeom>
          <a:noFill/>
        </p:spPr>
      </p:pic>
      <p:pic>
        <p:nvPicPr>
          <p:cNvPr id="22" name="Picture 13" descr="D:\照片汇总\2016年照片\2016.4.15人气照片\mmexport1460907319188.jpg"/>
          <p:cNvPicPr preferRelativeResize="0"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34656" y="1389095"/>
            <a:ext cx="2473200" cy="1571400"/>
          </a:xfrm>
          <a:prstGeom prst="rect">
            <a:avLst/>
          </a:prstGeom>
          <a:noFill/>
        </p:spPr>
      </p:pic>
      <p:pic>
        <p:nvPicPr>
          <p:cNvPr id="12" name="Picture 3" descr="G:\美化\已经ok啦\2016年\2016.4.15华东大区415内购会\上海永乐415照片集锦\415当天门口排队照片6张：分部+门店\上海永乐川沙店.jpg"/>
          <p:cNvPicPr preferRelativeResize="0"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22936" y="3075806"/>
            <a:ext cx="2473200" cy="1573200"/>
          </a:xfrm>
          <a:prstGeom prst="rect">
            <a:avLst/>
          </a:prstGeom>
          <a:noFill/>
        </p:spPr>
      </p:pic>
      <p:pic>
        <p:nvPicPr>
          <p:cNvPr id="13" name="图片 12" descr="C:\Documents and Settings\gongkai-sh\桌面\1.jpg"/>
          <p:cNvPicPr preferRelativeResize="0"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5465" y="1379284"/>
            <a:ext cx="2473200" cy="15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67544" y="858261"/>
            <a:ext cx="8449429" cy="342400"/>
          </a:xfrm>
          <a:prstGeom prst="rect">
            <a:avLst/>
          </a:prstGeom>
          <a:noFill/>
        </p:spPr>
        <p:txBody>
          <a:bodyPr wrap="none" lIns="0" tIns="0" rIns="0" bIns="45719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dirty="0" err="1">
                <a:solidFill>
                  <a:srgbClr val="FFFF00"/>
                </a:solidFill>
                <a:latin typeface="微软雅黑" pitchFamily="18" charset="0"/>
                <a:cs typeface="微软雅黑" pitchFamily="18" charset="0"/>
              </a:rPr>
              <a:t>实名制凭券入场</a:t>
            </a:r>
            <a:r>
              <a:rPr lang="en-US" altLang="zh-CN" sz="1600" dirty="0">
                <a:solidFill>
                  <a:srgbClr val="FFFF00"/>
                </a:solidFill>
                <a:latin typeface="微软雅黑" pitchFamily="18" charset="0"/>
                <a:cs typeface="微软雅黑" pitchFamily="18" charset="0"/>
              </a:rPr>
              <a:t>！ 一张券仅限3人入场 </a:t>
            </a:r>
            <a:r>
              <a:rPr lang="en-US" altLang="zh-CN" sz="1600" dirty="0" smtClean="0">
                <a:solidFill>
                  <a:srgbClr val="FFFF00"/>
                </a:solidFill>
                <a:latin typeface="微软雅黑" pitchFamily="18" charset="0"/>
                <a:cs typeface="微软雅黑" pitchFamily="18" charset="0"/>
              </a:rPr>
              <a:t>！</a:t>
            </a:r>
            <a:r>
              <a:rPr lang="en-US" altLang="zh-CN" sz="1600" dirty="0" err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cs typeface="微软雅黑" pitchFamily="18" charset="0"/>
              </a:rPr>
              <a:t>仅对内</a:t>
            </a:r>
            <a:r>
              <a:rPr lang="zh-CN" altLang="en-US" sz="16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cs typeface="微软雅黑" pitchFamily="18" charset="0"/>
              </a:rPr>
              <a:t>不</a:t>
            </a:r>
            <a:r>
              <a:rPr lang="en-US" altLang="zh-CN" sz="1600" dirty="0" err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cs typeface="微软雅黑" pitchFamily="18" charset="0"/>
              </a:rPr>
              <a:t>对外！走进企业内部展示实实在在的低价</a:t>
            </a:r>
            <a:r>
              <a:rPr lang="en-US" altLang="zh-CN" sz="16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cs typeface="微软雅黑" pitchFamily="18" charset="0"/>
              </a:rPr>
              <a:t>！</a:t>
            </a:r>
            <a:endParaRPr lang="en-US" altLang="zh-CN" sz="1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  <a:cs typeface="微软雅黑" pitchFamily="18" charset="0"/>
            </a:endParaRPr>
          </a:p>
        </p:txBody>
      </p:sp>
      <p:pic>
        <p:nvPicPr>
          <p:cNvPr id="17" name="图片 16" descr="D:\715异业宣讲照片\7.13\曹杨店\207404547088183984.jpg"/>
          <p:cNvPicPr preferRelativeResize="0"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209" y="3086782"/>
            <a:ext cx="2473200" cy="15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9740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通讯商品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491880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4907094" y="3481720"/>
            <a:ext cx="44598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Broadway" pitchFamily="82" charset="0"/>
              </a:rPr>
              <a:t>X7</a:t>
            </a:r>
            <a:r>
              <a:rPr lang="zh-CN" altLang="en-US" sz="2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44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1999</a:t>
            </a:r>
            <a:r>
              <a:rPr lang="zh-CN" altLang="en-US" sz="44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2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Broadway" pitchFamily="82" charset="0"/>
              </a:rPr>
              <a:t>元</a:t>
            </a:r>
            <a:r>
              <a:rPr lang="zh-CN" altLang="en-US" sz="1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Broadway" pitchFamily="82" charset="0"/>
              </a:rPr>
              <a:t>（限量</a:t>
            </a:r>
            <a:r>
              <a:rPr lang="en-US" altLang="zh-CN" sz="1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Broadway" pitchFamily="82" charset="0"/>
              </a:rPr>
              <a:t>300</a:t>
            </a:r>
            <a:r>
              <a:rPr lang="zh-CN" altLang="en-US" sz="1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Broadway" pitchFamily="82" charset="0"/>
              </a:rPr>
              <a:t>台）</a:t>
            </a:r>
            <a:endParaRPr lang="en-US" altLang="zh-CN" sz="2800" i="1" spc="3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微软雅黑" pitchFamily="34" charset="-122"/>
              <a:sym typeface="Broadway" pitchFamily="82" charset="0"/>
            </a:endParaRPr>
          </a:p>
          <a:p>
            <a:r>
              <a:rPr lang="en-US" altLang="zh-CN" sz="2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Broadway" pitchFamily="82" charset="0"/>
              </a:rPr>
              <a:t>X9</a:t>
            </a:r>
            <a:r>
              <a:rPr lang="zh-CN" altLang="en-US" sz="3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Broadway" pitchFamily="82" charset="0"/>
              </a:rPr>
              <a:t>新品价</a:t>
            </a:r>
            <a:r>
              <a:rPr lang="zh-CN" altLang="en-US" sz="2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Broadway" pitchFamily="82" charset="0"/>
              </a:rPr>
              <a:t>直降</a:t>
            </a:r>
            <a:r>
              <a:rPr lang="en-US" altLang="zh-CN" sz="2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Broadway" pitchFamily="82" charset="0"/>
              </a:rPr>
              <a:t>100</a:t>
            </a:r>
            <a:r>
              <a:rPr lang="zh-CN" altLang="en-US" sz="2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Broadway" pitchFamily="82" charset="0"/>
              </a:rPr>
              <a:t>元</a:t>
            </a:r>
            <a:endParaRPr lang="en-US" altLang="zh-CN" sz="2800" i="1" spc="3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微软雅黑" pitchFamily="34" charset="-122"/>
              <a:sym typeface="Broadway" pitchFamily="82" charset="0"/>
            </a:endParaRPr>
          </a:p>
          <a:p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635896" y="987574"/>
            <a:ext cx="4608512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新品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491880" y="2080475"/>
            <a:ext cx="5040560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2498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/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新品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2498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/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新品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2398元/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新品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屏幕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5.2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英寸，真八核处理器，像素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1300W+1600W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15566"/>
            <a:ext cx="417646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vivo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手机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X7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X9(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新品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全网通版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 descr="x7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072108" y="1851670"/>
            <a:ext cx="1195636" cy="1913004"/>
          </a:xfrm>
          <a:prstGeom prst="rect">
            <a:avLst/>
          </a:prstGeom>
        </p:spPr>
      </p:pic>
      <p:pic>
        <p:nvPicPr>
          <p:cNvPr id="23" name="图片 22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15"/>
          <p:cNvSpPr>
            <a:spLocks noChangeArrowheads="1"/>
          </p:cNvSpPr>
          <p:nvPr/>
        </p:nvSpPr>
        <p:spPr bwMode="auto">
          <a:xfrm>
            <a:off x="7308304" y="4681835"/>
            <a:ext cx="41764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送贴膜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通讯商品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28194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3488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14563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49974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2859782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871577" y="987574"/>
            <a:ext cx="3652751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现市场最低价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10967" y="2067694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3988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3788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3841元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屏幕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4.7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英寸，像素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1200W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51520" y="948665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Apple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手机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iPhone6S(16G)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 descr="6S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68116" y="1851670"/>
            <a:ext cx="1571636" cy="2071702"/>
          </a:xfrm>
          <a:prstGeom prst="rect">
            <a:avLst/>
          </a:prstGeom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184478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5188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5188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5420元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通讯商品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08977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4788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228184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56176" y="271576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228184" y="307580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4067944" y="915566"/>
            <a:ext cx="4248472" cy="1200329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现市场主流机型，前三月品牌畅销排名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NO:7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屏幕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4.7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英寸，像素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700W+1200W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51520" y="1020673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Apple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手机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IPhone7(32G)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 descr="i7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99592" y="1995686"/>
            <a:ext cx="1844848" cy="1927265"/>
          </a:xfrm>
          <a:prstGeom prst="rect">
            <a:avLst/>
          </a:prstGeom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95936" y="2211710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7488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7188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8046元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通讯商品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995936" y="3542739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137225" y="3450362"/>
            <a:ext cx="399320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7188</a:t>
            </a:r>
            <a:r>
              <a:rPr lang="zh-CN" altLang="en-US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 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228184" y="2211710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156176" y="271576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228184" y="3075806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4067944" y="915566"/>
            <a:ext cx="4248472" cy="1200329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现市场主流机型，前三月品牌畅销排名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NO:6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屏幕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5.5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英寸 双摄像头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251520" y="1059582"/>
            <a:ext cx="4176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Apple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手机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IPhone7 PLUS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(128G)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568" y="1735435"/>
            <a:ext cx="22955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2" y="2683044"/>
            <a:ext cx="9144000" cy="111284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97752" y="271576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电脑商品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C:\Documents and Settings\sihuadong-shyl\桌面\PPT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2355727"/>
            <a:ext cx="348230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7764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电脑商品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04469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2688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1092681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NO.10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51920" y="2139702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2699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2757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2808元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二代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A8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芯片，视网膜屏幕，指纹识别，快速无线连接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1020673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苹果平板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IPAD mini 4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560" y="1849410"/>
            <a:ext cx="2016224" cy="2090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电脑商品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0527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2899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1131590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NO.11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82975" y="213970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3199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3199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3073元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家庭办公，娱乐一体化</a:t>
            </a:r>
            <a:endParaRPr lang="en-US" altLang="zh-CN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联想台式机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H5005E2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9" name="Picture 2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8713" y="1779588"/>
            <a:ext cx="330517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电脑商品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38763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2799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1164689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NO.5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51920" y="213970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3299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3199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3089元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5芯片   2g内存  独显</a:t>
            </a:r>
            <a:endParaRPr lang="en-US" altLang="zh-CN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15566"/>
            <a:ext cx="417646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联想笔记本电脑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LenovoG50-80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1" name="Picture 27" descr="QQ图片2016110409385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1923678"/>
            <a:ext cx="30956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电脑商品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09439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3999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131590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NO.3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184478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4299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4299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4263元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085659"/>
            <a:ext cx="345638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I5-6200U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4G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内存  轻、薄、炫</a:t>
            </a:r>
            <a:endParaRPr lang="zh-CN" altLang="en-US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948665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华硕笔记本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A400UQ6200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1" name="Picture 2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1923678"/>
            <a:ext cx="31670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电脑商品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383791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88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4999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1131590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NO.1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51920" y="213970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5299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5099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5079元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I5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发烧级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2G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独显</a:t>
            </a:r>
            <a:endParaRPr lang="zh-CN" altLang="en-US" dirty="0" smtClean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惠普笔记本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PV15-bc012光影精灵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1" name="Picture 27" descr="18662331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779310"/>
            <a:ext cx="3095625" cy="22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15"/>
          <p:cNvSpPr>
            <a:spLocks noChangeArrowheads="1"/>
          </p:cNvSpPr>
          <p:nvPr/>
        </p:nvSpPr>
        <p:spPr bwMode="auto">
          <a:xfrm>
            <a:off x="4716016" y="4681835"/>
            <a:ext cx="41764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送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积分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5"/>
          <p:cNvSpPr txBox="1"/>
          <p:nvPr/>
        </p:nvSpPr>
        <p:spPr>
          <a:xfrm>
            <a:off x="1546415" y="240506"/>
            <a:ext cx="609151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找到您身边的永乐人，领取入场券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235072" y="535475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350379" y="552080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67" name="TextBox 13"/>
          <p:cNvSpPr txBox="1"/>
          <p:nvPr/>
        </p:nvSpPr>
        <p:spPr>
          <a:xfrm>
            <a:off x="5123538" y="1590884"/>
            <a:ext cx="3966882" cy="2543774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defTabSz="91201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ea typeface="微软雅黑" pitchFamily="34" charset="-122"/>
                <a:sym typeface="Arial" pitchFamily="34" charset="0"/>
              </a:rPr>
              <a:t>第一联：入场凭证联    </a:t>
            </a:r>
            <a:endParaRPr lang="en-US" altLang="zh-CN" sz="2400" b="1" dirty="0">
              <a:solidFill>
                <a:schemeClr val="bg1"/>
              </a:solidFill>
              <a:ea typeface="微软雅黑" pitchFamily="34" charset="-122"/>
              <a:sym typeface="Arial" pitchFamily="34" charset="0"/>
            </a:endParaRPr>
          </a:p>
          <a:p>
            <a:pPr defTabSz="912019">
              <a:lnSpc>
                <a:spcPct val="150000"/>
              </a:lnSpc>
              <a:spcBef>
                <a:spcPct val="20000"/>
              </a:spcBef>
            </a:pPr>
            <a:r>
              <a:rPr lang="zh-CN" altLang="en-US" sz="1500" b="1" dirty="0">
                <a:solidFill>
                  <a:schemeClr val="bg1"/>
                </a:solidFill>
                <a:ea typeface="微软雅黑" pitchFamily="34" charset="-122"/>
                <a:sym typeface="Arial" pitchFamily="34" charset="0"/>
              </a:rPr>
              <a:t>内购会当天入场时验证身份，方可进店。</a:t>
            </a:r>
          </a:p>
          <a:p>
            <a:pPr defTabSz="91201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ea typeface="微软雅黑" pitchFamily="34" charset="-122"/>
                <a:sym typeface="Arial" pitchFamily="34" charset="0"/>
              </a:rPr>
              <a:t>第二联、第三联：交款凭证联    </a:t>
            </a:r>
            <a:r>
              <a:rPr lang="zh-CN" altLang="en-US" sz="1500" b="1" dirty="0">
                <a:solidFill>
                  <a:schemeClr val="bg1"/>
                </a:solidFill>
                <a:ea typeface="微软雅黑" pitchFamily="34" charset="-122"/>
                <a:sym typeface="Arial" pitchFamily="34" charset="0"/>
              </a:rPr>
              <a:t>顾客当天购物后，在收银台付款时需出示此联</a:t>
            </a:r>
            <a:endParaRPr lang="en-US" altLang="zh-CN" sz="1500" b="1" dirty="0">
              <a:solidFill>
                <a:schemeClr val="bg1"/>
              </a:solidFill>
              <a:ea typeface="微软雅黑" pitchFamily="34" charset="-122"/>
              <a:sym typeface="Arial" pitchFamily="34" charset="0"/>
            </a:endParaRPr>
          </a:p>
          <a:p>
            <a:pPr defTabSz="912019">
              <a:lnSpc>
                <a:spcPct val="150000"/>
              </a:lnSpc>
              <a:spcBef>
                <a:spcPct val="20000"/>
              </a:spcBef>
            </a:pPr>
            <a:endParaRPr lang="en-US" altLang="zh-CN" sz="1500" b="1" dirty="0">
              <a:solidFill>
                <a:schemeClr val="bg1"/>
              </a:solidFill>
              <a:ea typeface="微软雅黑" pitchFamily="34" charset="-122"/>
              <a:sym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扫二维码，关注永乐微信了解更多优惠信息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11" name="文本框 185"/>
          <p:cNvSpPr txBox="1"/>
          <p:nvPr/>
        </p:nvSpPr>
        <p:spPr>
          <a:xfrm>
            <a:off x="102019" y="4388923"/>
            <a:ext cx="904198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有券有福利，闭店销售，凭入场券才能享受福利哦！</a:t>
            </a:r>
          </a:p>
        </p:txBody>
      </p:sp>
      <p:pic>
        <p:nvPicPr>
          <p:cNvPr id="1028" name="Picture 4" descr="C:\Documents and Settings\zhaojun-shyl\桌面\2016.12.10内购会\入场券\1210两折券-曲-01.jpg"/>
          <p:cNvPicPr preferRelativeResize="0"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008" y="1131590"/>
            <a:ext cx="4557023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584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电脑商品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62759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04048" y="3435846"/>
            <a:ext cx="410240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5999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68144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40152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40152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23928" y="1092681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NO.1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851920" y="213970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6488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6188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6142元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251520" y="4085659"/>
            <a:ext cx="309634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时尚超薄，性能强悍</a:t>
            </a:r>
            <a:endParaRPr lang="en-US" altLang="zh-CN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15566"/>
            <a:ext cx="4176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苹果笔记本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GF2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9" name="Picture 27" descr="QQ图片2016110409432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4247" y="1923083"/>
            <a:ext cx="30956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2" y="2683044"/>
            <a:ext cx="9144000" cy="111284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97752" y="271576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数码商品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C:\Documents and Settings\sihuadong-shyl\桌面\PPT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2355727"/>
            <a:ext cx="348230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7764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数码商品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87252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28541" y="3435846"/>
            <a:ext cx="33361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488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37089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09097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09097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92681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前三月智能类畅销排名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NO.4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139702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598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598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508元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157667"/>
            <a:ext cx="345638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智能定位，亲情电话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1059582"/>
            <a:ext cx="4392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腾讯儿童智能手表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PQ708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 descr="腾讯手表_1_800x80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1995686"/>
            <a:ext cx="2643206" cy="2000264"/>
          </a:xfrm>
          <a:prstGeom prst="rect">
            <a:avLst/>
          </a:prstGeom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数码商品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87252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28541" y="3435846"/>
            <a:ext cx="38491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1293</a:t>
            </a:r>
            <a:r>
              <a:rPr lang="zh-CN" altLang="en-US" sz="4000" spc="3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37089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09097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09097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3995936" y="1092681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NO.1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23928" y="2139702"/>
            <a:ext cx="4289425" cy="135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1398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1398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1394元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323528" y="4011910"/>
            <a:ext cx="3240360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4G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点读笔 小学初中英语同步 幼儿早教机 学习机 故事机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79512" y="1059582"/>
            <a:ext cx="4392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步步高点读机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T2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3568" y="1892297"/>
            <a:ext cx="2016224" cy="2047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数码商品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887252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028541" y="3435846"/>
            <a:ext cx="40302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3288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37089" y="2286571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909097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09097" y="30066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4067944" y="987574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NO.2</a:t>
            </a:r>
          </a:p>
        </p:txBody>
      </p:sp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3995936" y="2067694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￥无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3499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3432元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157667"/>
            <a:ext cx="345638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WIFI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功能，翻转液晶屏</a:t>
            </a:r>
            <a:endParaRPr lang="zh-CN" altLang="en-US" dirty="0"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99768"/>
            <a:ext cx="4392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佳能相机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EOSM3(EF 18-55 IS STM)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套装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 descr="photo15_b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1520" y="1779662"/>
            <a:ext cx="3314318" cy="2088232"/>
          </a:xfrm>
          <a:prstGeom prst="rect">
            <a:avLst/>
          </a:prstGeom>
        </p:spPr>
      </p:pic>
      <p:pic>
        <p:nvPicPr>
          <p:cNvPr id="19" name="图片 18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7"/>
          <p:cNvSpPr>
            <a:spLocks noChangeArrowheads="1"/>
          </p:cNvSpPr>
          <p:nvPr/>
        </p:nvSpPr>
        <p:spPr bwMode="auto">
          <a:xfrm>
            <a:off x="4026991" y="1995686"/>
            <a:ext cx="4289425" cy="13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京 东 价 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</a:t>
            </a:r>
            <a:r>
              <a:rPr lang="zh-CN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6499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苏宁易购价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:</a:t>
            </a:r>
            <a:r>
              <a:rPr lang="zh-CN" altLang="en-US" sz="2400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 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6499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元</a:t>
            </a:r>
            <a:endParaRPr lang="en-US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  <a:p>
            <a:pPr>
              <a:lnSpc>
                <a:spcPct val="114000"/>
              </a:lnSpc>
            </a:pPr>
            <a:r>
              <a:rPr lang="en-US" altLang="en-US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三</a:t>
            </a:r>
            <a:r>
              <a:rPr lang="zh-CN" altLang="en-US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个月均价 :</a:t>
            </a:r>
            <a:r>
              <a:rPr lang="en-US" altLang="zh-CN" sz="2400" b="1" dirty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</a:t>
            </a:r>
            <a:r>
              <a:rPr lang="en-US" altLang="zh-CN" sz="2400" b="1" dirty="0" smtClean="0">
                <a:solidFill>
                  <a:srgbClr val="525252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      </a:t>
            </a:r>
            <a:r>
              <a:rPr lang="zh-CN" altLang="en-US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2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Broadway" pitchFamily="82" charset="0"/>
              </a:rPr>
              <a:t>6373元</a:t>
            </a:r>
            <a:endParaRPr lang="zh-CN" altLang="en-US" sz="2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  <a:sym typeface="Broadway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" y="245984"/>
            <a:ext cx="9143999" cy="597574"/>
            <a:chOff x="1" y="245984"/>
            <a:chExt cx="9143999" cy="597574"/>
          </a:xfrm>
          <a:solidFill>
            <a:srgbClr val="FF6600"/>
          </a:solidFill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483768" y="245984"/>
              <a:ext cx="6660232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" y="247250"/>
              <a:ext cx="827583" cy="5806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555776" y="258783"/>
              <a:ext cx="1826141" cy="5847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数码商品</a:t>
              </a:r>
              <a:endPara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990551" y="3528223"/>
            <a:ext cx="1357313" cy="1347783"/>
            <a:chOff x="0" y="0"/>
            <a:chExt cx="995" cy="407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26" name="五边形 12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9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54" y="34"/>
              <a:ext cx="824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亲友</a:t>
              </a:r>
              <a:endParaRPr lang="en-US" altLang="zh-CN" sz="35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35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专享</a:t>
              </a:r>
              <a:endParaRPr lang="zh-CN" altLang="en-US" sz="35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5131840" y="3435846"/>
            <a:ext cx="410240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￥</a:t>
            </a:r>
            <a:r>
              <a:rPr lang="en-US" altLang="zh-CN" sz="9600" i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  <a:sym typeface="Impact" pitchFamily="34" charset="0"/>
              </a:rPr>
              <a:t>6099</a:t>
            </a:r>
            <a:r>
              <a:rPr lang="zh-CN" altLang="en-US" sz="4000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微软雅黑" pitchFamily="34" charset="-122"/>
                <a:sym typeface="Broadway" pitchFamily="82" charset="0"/>
              </a:rPr>
              <a:t>元</a:t>
            </a:r>
            <a:endParaRPr lang="zh-CN" altLang="en-US" sz="2800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372200" y="2067694"/>
            <a:ext cx="1428750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6300192" y="257175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300192" y="2931790"/>
            <a:ext cx="142875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矩形 84"/>
          <p:cNvSpPr>
            <a:spLocks noChangeArrowheads="1"/>
          </p:cNvSpPr>
          <p:nvPr/>
        </p:nvSpPr>
        <p:spPr bwMode="auto">
          <a:xfrm>
            <a:off x="4067944" y="1020673"/>
            <a:ext cx="4392488" cy="83099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>
            <a:bevelT w="63500" h="63500"/>
            <a:bevelB w="63500" h="63500"/>
            <a:extrusionClr>
              <a:srgbClr val="FFC000"/>
            </a:extrusionClr>
          </a:sp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推荐理由：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前三月品牌畅销排名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NO.1</a:t>
            </a:r>
          </a:p>
        </p:txBody>
      </p:sp>
      <p:sp>
        <p:nvSpPr>
          <p:cNvPr id="37" name="TextBox 37"/>
          <p:cNvSpPr>
            <a:spLocks noChangeArrowheads="1"/>
          </p:cNvSpPr>
          <p:nvPr/>
        </p:nvSpPr>
        <p:spPr bwMode="auto">
          <a:xfrm>
            <a:off x="179512" y="4085659"/>
            <a:ext cx="3456384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 contourW="12700"/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功能卖点：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2400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sym typeface="Arial" charset="0"/>
              </a:rPr>
              <a:t>万像素，高画质</a:t>
            </a:r>
            <a:endParaRPr lang="zh-CN" altLang="en-US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矩形 15"/>
          <p:cNvSpPr>
            <a:spLocks noChangeArrowheads="1"/>
          </p:cNvSpPr>
          <p:nvPr/>
        </p:nvSpPr>
        <p:spPr bwMode="auto">
          <a:xfrm>
            <a:off x="107504" y="987574"/>
            <a:ext cx="4392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尼康单反相机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D7100(18-300)VR KIT+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包黑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 descr="untitled.bmp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43644" y="1779662"/>
            <a:ext cx="3076228" cy="2095238"/>
          </a:xfrm>
          <a:prstGeom prst="rect">
            <a:avLst/>
          </a:prstGeom>
        </p:spPr>
      </p:pic>
      <p:pic>
        <p:nvPicPr>
          <p:cNvPr id="21" name="图片 20" descr="C:\Documents and Settings\sihuadong-shyl\桌面\PPT.pn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584" y="123478"/>
            <a:ext cx="165618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C:\Documents and Settings\sihuadong-shyl\桌面\微信截图_20161115100145.pn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75140" y="33950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36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0"/>
          <p:cNvSpPr/>
          <p:nvPr/>
        </p:nvSpPr>
        <p:spPr>
          <a:xfrm>
            <a:off x="0" y="0"/>
            <a:ext cx="9144000" cy="516345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" y="3286130"/>
            <a:ext cx="9144000" cy="1357305"/>
          </a:xfrm>
          <a:prstGeom prst="rect">
            <a:avLst/>
          </a:prstGeom>
          <a:solidFill>
            <a:srgbClr val="CC0000">
              <a:alpha val="86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3498740" y="928676"/>
            <a:ext cx="214483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扫</a:t>
            </a:r>
            <a:r>
              <a:rPr lang="zh-CN" altLang="en-US" sz="16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码！  </a:t>
            </a:r>
            <a:r>
              <a:rPr lang="zh-CN" altLang="en-US" sz="16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共享好机惠</a:t>
            </a:r>
            <a:endParaRPr lang="en-US" altLang="zh-CN" sz="16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7" name="TextBox 3"/>
          <p:cNvSpPr txBox="1">
            <a:spLocks noChangeArrowheads="1"/>
          </p:cNvSpPr>
          <p:nvPr/>
        </p:nvSpPr>
        <p:spPr bwMode="auto">
          <a:xfrm>
            <a:off x="-32" y="3643320"/>
            <a:ext cx="91440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das Unity" charset="0"/>
                <a:ea typeface="微软雅黑" pitchFamily="34" charset="-122"/>
              </a:rPr>
              <a:t>  一</a:t>
            </a:r>
            <a:r>
              <a:rPr lang="zh-CN" altLang="en-US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das Unity" charset="0"/>
                <a:ea typeface="微软雅黑" pitchFamily="34" charset="-122"/>
              </a:rPr>
              <a:t>场自己人的福利</a:t>
            </a:r>
            <a:r>
              <a:rPr lang="zh-CN" altLang="en-US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das Unity" charset="0"/>
                <a:ea typeface="微软雅黑" pitchFamily="34" charset="-122"/>
              </a:rPr>
              <a:t>日  期待</a:t>
            </a:r>
            <a:r>
              <a:rPr lang="zh-CN" altLang="en-US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das Unity" charset="0"/>
                <a:ea typeface="微软雅黑" pitchFamily="34" charset="-122"/>
              </a:rPr>
              <a:t>与您相遇</a:t>
            </a:r>
            <a:r>
              <a:rPr lang="zh-CN" altLang="en-US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das Unity" charset="0"/>
                <a:ea typeface="微软雅黑" pitchFamily="34" charset="-122"/>
              </a:rPr>
              <a:t>！</a:t>
            </a:r>
            <a:endParaRPr lang="en-US" altLang="zh-CN" sz="35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idas Unity" charset="0"/>
              <a:ea typeface="微软雅黑" pitchFamily="34" charset="-122"/>
            </a:endParaRPr>
          </a:p>
        </p:txBody>
      </p:sp>
      <p:pic>
        <p:nvPicPr>
          <p:cNvPr id="8" name="图片 7" descr="C:\Documents and Settings\sihuadong-shyl\桌面\图片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64049" y="1347614"/>
            <a:ext cx="226007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7"/>
          <p:cNvSpPr>
            <a:spLocks noChangeArrowheads="1"/>
          </p:cNvSpPr>
          <p:nvPr/>
        </p:nvSpPr>
        <p:spPr bwMode="auto">
          <a:xfrm>
            <a:off x="1231431" y="771421"/>
            <a:ext cx="1232297" cy="1231106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" name="组合 6"/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4215" y="1110153"/>
            <a:ext cx="466725" cy="55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H_SubTitle_1"/>
          <p:cNvSpPr/>
          <p:nvPr/>
        </p:nvSpPr>
        <p:spPr>
          <a:xfrm>
            <a:off x="6666127" y="930548"/>
            <a:ext cx="917972" cy="1403747"/>
          </a:xfrm>
          <a:custGeom>
            <a:avLst/>
            <a:gdLst>
              <a:gd name="connsiteX0" fmla="*/ 612000 w 1224000"/>
              <a:gd name="connsiteY0" fmla="*/ 0 h 1872210"/>
              <a:gd name="connsiteX1" fmla="*/ 1224000 w 1224000"/>
              <a:gd name="connsiteY1" fmla="*/ 405622 h 1872210"/>
              <a:gd name="connsiteX2" fmla="*/ 1224000 w 1224000"/>
              <a:gd name="connsiteY2" fmla="*/ 1872210 h 1872210"/>
              <a:gd name="connsiteX3" fmla="*/ 0 w 1224000"/>
              <a:gd name="connsiteY3" fmla="*/ 1872210 h 1872210"/>
              <a:gd name="connsiteX4" fmla="*/ 0 w 1224000"/>
              <a:gd name="connsiteY4" fmla="*/ 405622 h 187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000" h="1872210">
                <a:moveTo>
                  <a:pt x="612000" y="0"/>
                </a:moveTo>
                <a:lnTo>
                  <a:pt x="1224000" y="405622"/>
                </a:lnTo>
                <a:lnTo>
                  <a:pt x="1224000" y="1872210"/>
                </a:lnTo>
                <a:lnTo>
                  <a:pt x="0" y="1872210"/>
                </a:lnTo>
                <a:lnTo>
                  <a:pt x="0" y="405622"/>
                </a:lnTo>
                <a:close/>
              </a:path>
            </a:pathLst>
          </a:custGeom>
          <a:solidFill>
            <a:srgbClr val="BA0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</a:t>
            </a:r>
            <a:endParaRPr lang="en-US" altLang="zh-CN" sz="2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sz="2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</a:p>
        </p:txBody>
      </p:sp>
      <p:sp>
        <p:nvSpPr>
          <p:cNvPr id="6" name="MH_SubTitle_2"/>
          <p:cNvSpPr/>
          <p:nvPr/>
        </p:nvSpPr>
        <p:spPr>
          <a:xfrm>
            <a:off x="6124955" y="2469566"/>
            <a:ext cx="917972" cy="1614352"/>
          </a:xfrm>
          <a:custGeom>
            <a:avLst/>
            <a:gdLst>
              <a:gd name="connsiteX0" fmla="*/ 0 w 1224000"/>
              <a:gd name="connsiteY0" fmla="*/ 0 h 1872209"/>
              <a:gd name="connsiteX1" fmla="*/ 1224000 w 1224000"/>
              <a:gd name="connsiteY1" fmla="*/ 0 h 1872209"/>
              <a:gd name="connsiteX2" fmla="*/ 1224000 w 1224000"/>
              <a:gd name="connsiteY2" fmla="*/ 1466588 h 1872209"/>
              <a:gd name="connsiteX3" fmla="*/ 612000 w 1224000"/>
              <a:gd name="connsiteY3" fmla="*/ 1872209 h 1872209"/>
              <a:gd name="connsiteX4" fmla="*/ 0 w 1224000"/>
              <a:gd name="connsiteY4" fmla="*/ 1466588 h 187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000" h="1872209">
                <a:moveTo>
                  <a:pt x="0" y="0"/>
                </a:moveTo>
                <a:lnTo>
                  <a:pt x="1224000" y="0"/>
                </a:lnTo>
                <a:lnTo>
                  <a:pt x="1224000" y="1466588"/>
                </a:lnTo>
                <a:lnTo>
                  <a:pt x="612000" y="1872209"/>
                </a:lnTo>
                <a:lnTo>
                  <a:pt x="0" y="1466588"/>
                </a:lnTo>
                <a:close/>
              </a:path>
            </a:pathLst>
          </a:custGeom>
          <a:solidFill>
            <a:srgbClr val="BA0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35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如何</a:t>
            </a:r>
            <a:endParaRPr lang="en-US" altLang="zh-CN" sz="21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sz="2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参与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668018" y="952189"/>
            <a:ext cx="1776190" cy="1459496"/>
            <a:chOff x="3977263" y="1124743"/>
            <a:chExt cx="2435224" cy="1945994"/>
          </a:xfrm>
        </p:grpSpPr>
        <p:cxnSp>
          <p:nvCxnSpPr>
            <p:cNvPr id="8" name="MH_Other_3"/>
            <p:cNvCxnSpPr/>
            <p:nvPr/>
          </p:nvCxnSpPr>
          <p:spPr>
            <a:xfrm flipH="1">
              <a:off x="4013775" y="1240730"/>
              <a:ext cx="2398712" cy="0"/>
            </a:xfrm>
            <a:prstGeom prst="line">
              <a:avLst/>
            </a:prstGeom>
            <a:ln w="44450">
              <a:solidFill>
                <a:srgbClr val="BA00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MH_Text_1"/>
            <p:cNvSpPr txBox="1">
              <a:spLocks noChangeArrowheads="1"/>
            </p:cNvSpPr>
            <p:nvPr/>
          </p:nvSpPr>
          <p:spPr bwMode="auto">
            <a:xfrm>
              <a:off x="3977263" y="1124743"/>
              <a:ext cx="2435224" cy="1945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180000" rIns="90000" bIns="90000">
              <a:normAutofit fontScale="85000" lnSpcReduction="10000"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Aft>
                  <a:spcPts val="45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2016年12月10日</a:t>
              </a:r>
            </a:p>
            <a:p>
              <a:pPr algn="just">
                <a:lnSpc>
                  <a:spcPct val="150000"/>
                </a:lnSpc>
                <a:spcAft>
                  <a:spcPts val="45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09：00-24：00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上海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永乐各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门店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10685" y="2819494"/>
            <a:ext cx="1853803" cy="1408440"/>
            <a:chOff x="7162893" y="4254710"/>
            <a:chExt cx="2471737" cy="1877920"/>
          </a:xfrm>
        </p:grpSpPr>
        <p:sp>
          <p:nvSpPr>
            <p:cNvPr id="12" name="MH_Text_2"/>
            <p:cNvSpPr txBox="1">
              <a:spLocks noChangeArrowheads="1"/>
            </p:cNvSpPr>
            <p:nvPr/>
          </p:nvSpPr>
          <p:spPr bwMode="auto">
            <a:xfrm>
              <a:off x="7162893" y="4254710"/>
              <a:ext cx="2471737" cy="1877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180000" anchor="b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Aft>
                  <a:spcPts val="45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找到永乐工作人员，领取入场券。活动当天凭券进店享受福利！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" name="MH_Other_3"/>
            <p:cNvCxnSpPr/>
            <p:nvPr/>
          </p:nvCxnSpPr>
          <p:spPr>
            <a:xfrm flipH="1">
              <a:off x="7182130" y="5982902"/>
              <a:ext cx="2398712" cy="0"/>
            </a:xfrm>
            <a:prstGeom prst="line">
              <a:avLst/>
            </a:prstGeom>
            <a:ln w="44450">
              <a:solidFill>
                <a:srgbClr val="BA00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85"/>
          <p:cNvSpPr txBox="1"/>
          <p:nvPr/>
        </p:nvSpPr>
        <p:spPr>
          <a:xfrm>
            <a:off x="1546415" y="270017"/>
            <a:ext cx="609151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找到您身边的永乐人，领取入场券</a:t>
            </a: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235072" y="535475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350379" y="552080"/>
            <a:ext cx="161250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 descr="C:\Documents and Settings\zhaojun-shyl\桌面\2016.12.10内购会\入场券\1210两折券-曲-02.jpg"/>
          <p:cNvPicPr preferRelativeResize="0"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002" y="2272880"/>
            <a:ext cx="4917054" cy="245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277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318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318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4F2E2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2929</TotalTime>
  <Words>4336</Words>
  <Application>Microsoft Office PowerPoint</Application>
  <PresentationFormat>全屏显示(16:9)</PresentationFormat>
  <Paragraphs>1005</Paragraphs>
  <Slides>86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8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YW</dc:creator>
  <cp:lastModifiedBy>叶宁军</cp:lastModifiedBy>
  <cp:revision>425</cp:revision>
  <dcterms:modified xsi:type="dcterms:W3CDTF">2016-11-25T09:40:48Z</dcterms:modified>
</cp:coreProperties>
</file>